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Lst>
        </p14:section>
        <p14:section name="Section 2" id="{BD5EC4CA-CD48-49B6-88C4-D6600C17346B}">
          <p14:sldIdLst>
            <p14:sldId id="749"/>
            <p14:sldId id="750"/>
            <p14:sldId id="788"/>
            <p14:sldId id="789"/>
            <p14:sldId id="790"/>
            <p14:sldId id="791"/>
            <p14:sldId id="792"/>
            <p14:sldId id="793"/>
            <p14:sldId id="794"/>
            <p14:sldId id="795"/>
            <p14:sldId id="796"/>
          </p14:sldIdLst>
        </p14:section>
        <p14:section name="Section 3" id="{CF38BB39-4BC8-4F8B-A63B-4935EC255CA2}">
          <p14:sldIdLst>
            <p14:sldId id="812"/>
            <p14:sldId id="751"/>
            <p14:sldId id="797"/>
            <p14:sldId id="798"/>
            <p14:sldId id="799"/>
            <p14:sldId id="800"/>
            <p14:sldId id="801"/>
            <p14:sldId id="802"/>
            <p14:sldId id="804"/>
            <p14:sldId id="805"/>
          </p14:sldIdLst>
        </p14:section>
        <p14:section name="Section 4" id="{CDB77A57-E109-4FE7-B6FB-C5D48371E968}">
          <p14:sldIdLst>
            <p14:sldId id="806"/>
            <p14:sldId id="807"/>
            <p14:sldId id="808"/>
          </p14:sldIdLst>
        </p14:section>
        <p14:section name="Section 5" id="{E9822AB8-3008-4E5A-9FC0-397C6C814D67}">
          <p14:sldIdLst>
            <p14:sldId id="809"/>
            <p14:sldId id="810"/>
            <p14:sldId id="811"/>
          </p14:sldIdLst>
        </p14:section>
      </p14:sectionLst>
    </p:ex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409" autoAdjust="0"/>
  </p:normalViewPr>
  <p:slideViewPr>
    <p:cSldViewPr snapToGrid="0">
      <p:cViewPr>
        <p:scale>
          <a:sx n="70" d="100"/>
          <a:sy n="70" d="100"/>
        </p:scale>
        <p:origin x="-1284"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sr-Latn-RS" sz="3600" b="1" dirty="0" smtClean="0"/>
            <a:t>Izveštaj</a:t>
          </a:r>
          <a:r>
            <a:rPr lang="en-US" sz="3600" b="1" dirty="0" smtClean="0"/>
            <a:t> </a:t>
          </a:r>
          <a:r>
            <a:rPr lang="sr-Latn-RS" sz="3600" b="1" dirty="0" smtClean="0"/>
            <a:t>grupe </a:t>
          </a:r>
          <a:r>
            <a:rPr lang="en-US" sz="3600" b="1" dirty="0" smtClean="0"/>
            <a:t>1</a:t>
          </a:r>
          <a:r>
            <a:rPr lang="sr-Latn-RS" sz="3600" b="1" dirty="0" smtClean="0"/>
            <a:t>.</a:t>
          </a:r>
          <a:r>
            <a:rPr lang="en-US" sz="3600" b="1" dirty="0" smtClean="0"/>
            <a:t> </a:t>
          </a:r>
          <a:endParaRPr lang="en-GB" sz="3600" b="1" dirty="0"/>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sr-Latn-RS" sz="3600" b="1" dirty="0" smtClean="0"/>
            <a:t>Izveštaj grupe 2.</a:t>
          </a:r>
          <a:endParaRPr lang="en-GB" sz="3600" b="1" dirty="0"/>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sr-Latn-RS" sz="3600" b="1" dirty="0" smtClean="0"/>
            <a:t>Izveštaj grupe 3.</a:t>
          </a:r>
          <a:endParaRPr lang="en-GB" sz="3600" b="1" dirty="0"/>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sr-Latn-RS" sz="3600" b="1" dirty="0" smtClean="0"/>
            <a:t>Izveštaj grupe 4.</a:t>
          </a:r>
          <a:endParaRPr lang="en-GB" sz="3600" b="1" dirty="0"/>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en-US"/>
        </a:p>
      </dgm:t>
    </dgm:pt>
    <dgm:pt modelId="{7E3EBF11-45EA-455A-A4AB-6FD193E2F19E}" type="pres">
      <dgm:prSet presAssocID="{2C6CE583-76B3-410C-BBF1-3D2E817AEF00}" presName="sibTrans" presStyleLbl="sibTrans2D1" presStyleIdx="0" presStyleCnt="3"/>
      <dgm:spPr/>
      <dgm:t>
        <a:bodyPr/>
        <a:lstStyle/>
        <a:p>
          <a:endParaRPr lang="en-US"/>
        </a:p>
      </dgm:t>
    </dgm:pt>
    <dgm:pt modelId="{9B0DE74E-5C59-48C0-810A-B02D690AC5F5}" type="pres">
      <dgm:prSet presAssocID="{2C6CE583-76B3-410C-BBF1-3D2E817AEF00}" presName="connectorText" presStyleLbl="sibTrans2D1" presStyleIdx="0" presStyleCnt="3"/>
      <dgm:spPr/>
      <dgm:t>
        <a:bodyPr/>
        <a:lstStyle/>
        <a:p>
          <a:endParaRPr lang="en-US"/>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en-US"/>
        </a:p>
      </dgm:t>
    </dgm:pt>
    <dgm:pt modelId="{FC7770C3-5526-458A-BC2A-94CDDCCA40D9}" type="pres">
      <dgm:prSet presAssocID="{B3F4F4F1-FD14-481E-8496-740D81DEB69A}" presName="sibTrans" presStyleLbl="sibTrans2D1" presStyleIdx="1" presStyleCnt="3"/>
      <dgm:spPr/>
      <dgm:t>
        <a:bodyPr/>
        <a:lstStyle/>
        <a:p>
          <a:endParaRPr lang="en-US"/>
        </a:p>
      </dgm:t>
    </dgm:pt>
    <dgm:pt modelId="{772DF557-36CF-40E0-A18C-16756BDB9D4D}" type="pres">
      <dgm:prSet presAssocID="{B3F4F4F1-FD14-481E-8496-740D81DEB69A}" presName="connectorText" presStyleLbl="sibTrans2D1" presStyleIdx="1" presStyleCnt="3"/>
      <dgm:spPr/>
      <dgm:t>
        <a:bodyPr/>
        <a:lstStyle/>
        <a:p>
          <a:endParaRPr lang="en-US"/>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en-US"/>
        </a:p>
      </dgm:t>
    </dgm:pt>
    <dgm:pt modelId="{71815630-E4B9-4B38-9C0D-BA9E18304406}" type="pres">
      <dgm:prSet presAssocID="{B26C842E-46CC-4C93-AABF-5B1A56411510}" presName="sibTrans" presStyleLbl="sibTrans2D1" presStyleIdx="2" presStyleCnt="3"/>
      <dgm:spPr/>
      <dgm:t>
        <a:bodyPr/>
        <a:lstStyle/>
        <a:p>
          <a:endParaRPr lang="en-US"/>
        </a:p>
      </dgm:t>
    </dgm:pt>
    <dgm:pt modelId="{5186ACE6-5414-4C8C-82BE-8EEBBA0098A9}" type="pres">
      <dgm:prSet presAssocID="{B26C842E-46CC-4C93-AABF-5B1A56411510}" presName="connectorText" presStyleLbl="sibTrans2D1" presStyleIdx="2" presStyleCnt="3"/>
      <dgm:spPr/>
      <dgm:t>
        <a:bodyPr/>
        <a:lstStyle/>
        <a:p>
          <a:endParaRPr lang="en-US"/>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en-US"/>
        </a:p>
      </dgm:t>
    </dgm:pt>
  </dgm:ptLst>
  <dgm:cxnLst>
    <dgm:cxn modelId="{B4ACFD8E-DD12-4E3F-8E6C-06ACD9830549}" type="presOf" srcId="{F0D29273-5B66-4419-8524-DBC370D94DDF}" destId="{3D5F3141-0B64-40AD-8ED1-62F8414D55B7}" srcOrd="0"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7C2D49CF-6C91-4C91-BFBE-C24B50052F7C}" type="presOf" srcId="{2C6CE583-76B3-410C-BBF1-3D2E817AEF00}" destId="{7E3EBF11-45EA-455A-A4AB-6FD193E2F19E}"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C83F6D2D-C60D-4384-AF9E-E383BCE1C081}" type="presOf" srcId="{B26C842E-46CC-4C93-AABF-5B1A56411510}" destId="{5186ACE6-5414-4C8C-82BE-8EEBBA0098A9}" srcOrd="1"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E1DF14F9-80C4-47FA-847A-9D94976366EA}" type="presOf" srcId="{B26C842E-46CC-4C93-AABF-5B1A56411510}" destId="{71815630-E4B9-4B38-9C0D-BA9E18304406}"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0EB91C15-863C-47CC-83BF-5CA2EAC38597}" type="presOf" srcId="{2C6CE583-76B3-410C-BBF1-3D2E817AEF00}" destId="{9B0DE74E-5C59-48C0-810A-B02D690AC5F5}" srcOrd="1"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Agenda sesije. Polaznici bi trebalo da imaju po jedan primerak kod</a:t>
            </a:r>
            <a:r>
              <a:rPr lang="sr-Latn-RS" baseline="0" dirty="0" smtClean="0"/>
              <a:t> sebe.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Grupa br. 2.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pod naslovom „Prati podatke”.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Grupa br. 3.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pod naslovom „Prati novac”.</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Grupa br. 4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pod naslovom „Prati vođu”</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Na slajdu je objašnjena stvarna podela rada. Ako je mogućno, grupe bi trebalo da budu fizički odvojene, ali to nije nužno.</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Ekspert predavač bi trebalo da predstavi glavna pitanja koja u osnovi izražavaju osnovne ideje o predmetu i koje bi trebalo razmotriti tokom vremena predviđenog za grupni rad.</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Ciljevi sesije. Polaznike treba upoznati s tim šta se očekuje da postignu do kraja ove sesije.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Glavna pitanja obuhvataju sva poglavlja Konvencije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Zaključci bi trebalo da budu usredsređeni na </a:t>
            </a:r>
            <a:r>
              <a:rPr lang="sr-Latn-RS" sz="1200" kern="1200" dirty="0" err="1" smtClean="0">
                <a:solidFill>
                  <a:schemeClr val="tx1"/>
                </a:solidFill>
                <a:effectLst/>
                <a:latin typeface="+mn-lt"/>
                <a:ea typeface="+mn-ea"/>
                <a:cs typeface="+mn-cs"/>
              </a:rPr>
              <a:t>krivičnopravne</a:t>
            </a:r>
            <a:r>
              <a:rPr lang="sr-Latn-RS" sz="1200" kern="1200" dirty="0" smtClean="0">
                <a:solidFill>
                  <a:schemeClr val="tx1"/>
                </a:solidFill>
                <a:effectLst/>
                <a:latin typeface="+mn-lt"/>
                <a:ea typeface="+mn-ea"/>
                <a:cs typeface="+mn-cs"/>
              </a:rPr>
              <a:t> i </a:t>
            </a:r>
            <a:r>
              <a:rPr lang="sr-Latn-RS" sz="1200" kern="1200" dirty="0" err="1" smtClean="0">
                <a:solidFill>
                  <a:schemeClr val="tx1"/>
                </a:solidFill>
                <a:effectLst/>
                <a:latin typeface="+mn-lt"/>
                <a:ea typeface="+mn-ea"/>
                <a:cs typeface="+mn-cs"/>
              </a:rPr>
              <a:t>procesnopravne</a:t>
            </a:r>
            <a:r>
              <a:rPr lang="sr-Latn-RS" sz="1200" kern="1200" dirty="0" smtClean="0">
                <a:solidFill>
                  <a:schemeClr val="tx1"/>
                </a:solidFill>
                <a:effectLst/>
                <a:latin typeface="+mn-lt"/>
                <a:ea typeface="+mn-ea"/>
                <a:cs typeface="+mn-cs"/>
              </a:rPr>
              <a:t> odredbe, kao i na odredbe o uzajamnoj pravnoj pomoći koje su korišćene u ovoj analizi slučaja.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Slučaj nije spreman za iznošenje pred sud.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Ako nema režima zadržavanja, član 16. pa član 18. Ako postoji režim zadržavanja, član 18. u odnosu na društvenu mrežu kada je reč o podacima iz sadržaja. Treba stupiti u kontakt sa sedištima „</a:t>
            </a:r>
            <a:r>
              <a:rPr lang="sr-Latn-RS" sz="1200" kern="1200" dirty="0" err="1" smtClean="0">
                <a:solidFill>
                  <a:schemeClr val="tx1"/>
                </a:solidFill>
                <a:effectLst/>
                <a:latin typeface="+mn-lt"/>
                <a:ea typeface="+mn-ea"/>
                <a:cs typeface="+mn-cs"/>
              </a:rPr>
              <a:t>Brendova</a:t>
            </a:r>
            <a:r>
              <a:rPr lang="sr-Latn-RS" sz="1200" kern="1200" dirty="0" smtClean="0">
                <a:solidFill>
                  <a:schemeClr val="tx1"/>
                </a:solidFill>
                <a:effectLst/>
                <a:latin typeface="+mn-lt"/>
                <a:ea typeface="+mn-ea"/>
                <a:cs typeface="+mn-cs"/>
              </a:rPr>
              <a:t>“, tj. kompanija čiji su </a:t>
            </a:r>
            <a:r>
              <a:rPr lang="sr-Latn-RS" sz="1200" kern="1200" dirty="0" err="1" smtClean="0">
                <a:solidFill>
                  <a:schemeClr val="tx1"/>
                </a:solidFill>
                <a:effectLst/>
                <a:latin typeface="+mn-lt"/>
                <a:ea typeface="+mn-ea"/>
                <a:cs typeface="+mn-cs"/>
              </a:rPr>
              <a:t>logotipovi</a:t>
            </a:r>
            <a:r>
              <a:rPr lang="sr-Latn-RS" sz="1200" kern="1200" dirty="0" smtClean="0">
                <a:solidFill>
                  <a:schemeClr val="tx1"/>
                </a:solidFill>
                <a:effectLst/>
                <a:latin typeface="+mn-lt"/>
                <a:ea typeface="+mn-ea"/>
                <a:cs typeface="+mn-cs"/>
              </a:rPr>
              <a:t> korišćeni u vezi sa samom igrom;</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Ako nema režima zadržavanja, član 16. pa član 18. Ako se primenjuje režim zadržavanja, član 18. u odnosu na društvenu mrežu u pogledu osnovnih informacija o pretplatniku;</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Saslušanje svedoka i provera bankovnog računa;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 8;</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Identifikacija lica koja rade kao administratori stranica o dobitnicima nagrada i saslušanje tih lica. </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Ako nema režima zadržavanja, član 16. pa član 18. Ako postoji režim zadržavanja, član 18. u odnosu na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u vezi sa osnovnim podacima o pretplatniku, podacima o saobraćaju i podacima iz sadržaja;</a:t>
            </a:r>
            <a:endParaRPr lang="en-US" sz="1200" kern="1200" dirty="0" smtClean="0">
              <a:solidFill>
                <a:schemeClr val="tx1"/>
              </a:solidFill>
              <a:effectLst/>
              <a:latin typeface="+mn-lt"/>
              <a:ea typeface="+mn-ea"/>
              <a:cs typeface="+mn-cs"/>
            </a:endParaRPr>
          </a:p>
          <a:p>
            <a:pPr lvl="0" indent="457200"/>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adrese koje koristi administrator kanala, zapisi o aktivnosti administratora, zapisi o korisničkoj aktivnosti u vezi sa razmenom ličnih podataka, drugi dokazi u vezi sa protokom novca i komunikacijom;</a:t>
            </a:r>
            <a:endParaRPr lang="en-US" sz="1200" kern="1200" dirty="0" smtClean="0">
              <a:solidFill>
                <a:schemeClr val="tx1"/>
              </a:solidFill>
              <a:effectLst/>
              <a:latin typeface="+mn-lt"/>
              <a:ea typeface="+mn-ea"/>
              <a:cs typeface="+mn-cs"/>
            </a:endParaRPr>
          </a:p>
          <a:p>
            <a:pPr lvl="0" indent="457200"/>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adrese pribavljene na osnovu članova 16. i 18. povezaće se sa pretplatnicima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i njihovim pretplatničkim ugovorima;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 19, računari u posedu osumnjičenih, saslušanje osumnjičenih, kompanija banka, društveni mediji, iskazi predstavnika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i pribavljanje dodatnih podataka o svima njima, identifikacija provajdera host usluge za „tamno tržište” u zemlji A, zavisno od puta kojim polaznici krenu u vezi sa provajderom (da li on zna ili ne zna za „tamno tržište”), članovi 16, 18. i 19, analiza zapisa o razmeni ličnih podataka između prodavaca i kupaca i dodatni dokazi u tom smislu. Članovi 20. i 21. mogu se primeniti da bi se prikupili podaci i presretali podaci između privatnih prodavaca i kupaca podataka ako su identifikovane njihove </a:t>
            </a:r>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adrese;</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 19. je primenjen da bi se utvrdilo je da li računari osumnjičenih imaju kontrolore za virus </a:t>
            </a:r>
            <a:r>
              <a:rPr lang="sr-Latn-RS" sz="1200" kern="1200" dirty="0" err="1" smtClean="0">
                <a:solidFill>
                  <a:schemeClr val="tx1"/>
                </a:solidFill>
                <a:effectLst/>
                <a:latin typeface="+mn-lt"/>
                <a:ea typeface="+mn-ea"/>
                <a:cs typeface="+mn-cs"/>
              </a:rPr>
              <a:t>trojanac</a:t>
            </a:r>
            <a:r>
              <a:rPr lang="sr-Latn-RS" sz="1200" kern="1200" dirty="0" smtClean="0">
                <a:solidFill>
                  <a:schemeClr val="tx1"/>
                </a:solidFill>
                <a:effectLst/>
                <a:latin typeface="+mn-lt"/>
                <a:ea typeface="+mn-ea"/>
                <a:cs typeface="+mn-cs"/>
              </a:rPr>
              <a:t>, zlonamerni softver koji je instaliran na nekim računarima kompanija kako bi omogućio pristup originalnim kanalima;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Elektronskim dokazima pribavljenim na osnovu člana 19. na računarima prodavaca i kupaca privatnih podataka koji će pokazati bankarsku evidenciju i novčanik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Članovi 2. i 4. za pristup i izmenu izvornih kanala „</a:t>
            </a:r>
            <a:r>
              <a:rPr lang="sr-Latn-RS" sz="1200" kern="1200" dirty="0" err="1" smtClean="0">
                <a:solidFill>
                  <a:schemeClr val="tx1"/>
                </a:solidFill>
                <a:effectLst/>
                <a:latin typeface="+mn-lt"/>
                <a:ea typeface="+mn-ea"/>
                <a:cs typeface="+mn-cs"/>
              </a:rPr>
              <a:t>Brenda</a:t>
            </a:r>
            <a:r>
              <a:rPr lang="sr-Latn-RS" sz="1200" kern="1200" dirty="0" smtClean="0">
                <a:solidFill>
                  <a:schemeClr val="tx1"/>
                </a:solidFill>
                <a:effectLst/>
                <a:latin typeface="+mn-lt"/>
                <a:ea typeface="+mn-ea"/>
                <a:cs typeface="+mn-cs"/>
              </a:rPr>
              <a:t>“ na društvenim mrežama, članovi 7. i 10. u vezi sa zloupotrebom nagradne igre u ime „</a:t>
            </a:r>
            <a:r>
              <a:rPr lang="sr-Latn-RS" sz="1200" kern="1200" dirty="0" err="1" smtClean="0">
                <a:solidFill>
                  <a:schemeClr val="tx1"/>
                </a:solidFill>
                <a:effectLst/>
                <a:latin typeface="+mn-lt"/>
                <a:ea typeface="+mn-ea"/>
                <a:cs typeface="+mn-cs"/>
              </a:rPr>
              <a:t>Brenda</a:t>
            </a:r>
            <a:r>
              <a:rPr lang="sr-Latn-RS" sz="1200" kern="1200" dirty="0" smtClean="0">
                <a:solidFill>
                  <a:schemeClr val="tx1"/>
                </a:solidFill>
                <a:effectLst/>
                <a:latin typeface="+mn-lt"/>
                <a:ea typeface="+mn-ea"/>
                <a:cs typeface="+mn-cs"/>
              </a:rPr>
              <a:t>“ i u vezi sa korišćenjem </a:t>
            </a:r>
            <a:r>
              <a:rPr lang="sr-Latn-RS" sz="1200" kern="1200" dirty="0" err="1" smtClean="0">
                <a:solidFill>
                  <a:schemeClr val="tx1"/>
                </a:solidFill>
                <a:effectLst/>
                <a:latin typeface="+mn-lt"/>
                <a:ea typeface="+mn-ea"/>
                <a:cs typeface="+mn-cs"/>
              </a:rPr>
              <a:t>logotipa</a:t>
            </a:r>
            <a:r>
              <a:rPr lang="sr-Latn-RS" sz="1200" kern="1200" dirty="0" smtClean="0">
                <a:solidFill>
                  <a:schemeClr val="tx1"/>
                </a:solidFill>
                <a:effectLst/>
                <a:latin typeface="+mn-lt"/>
                <a:ea typeface="+mn-ea"/>
                <a:cs typeface="+mn-cs"/>
              </a:rPr>
              <a:t> čuvene kompanije i drugim IPR elementima.</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dirty="0" smtClean="0"/>
              <a:t>	</a:t>
            </a:r>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Identifikacioni podaci za </a:t>
            </a:r>
            <a:r>
              <a:rPr lang="sr-Latn-RS" sz="1200" kern="1200" dirty="0" err="1" smtClean="0">
                <a:solidFill>
                  <a:schemeClr val="tx1"/>
                </a:solidFill>
                <a:effectLst/>
                <a:latin typeface="+mn-lt"/>
                <a:ea typeface="+mn-ea"/>
                <a:cs typeface="+mn-cs"/>
              </a:rPr>
              <a:t>logovanje</a:t>
            </a:r>
            <a:r>
              <a:rPr lang="sr-Latn-RS" sz="1200" kern="1200" dirty="0" smtClean="0">
                <a:solidFill>
                  <a:schemeClr val="tx1"/>
                </a:solidFill>
                <a:effectLst/>
                <a:latin typeface="+mn-lt"/>
                <a:ea typeface="+mn-ea"/>
                <a:cs typeface="+mn-cs"/>
              </a:rPr>
              <a:t> i novčane transakcije;</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Da, kompanija za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plaćanja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u zemlji B podržava dobrovoljnu saradnju i stoga vlasti zemlje A treba da joj pošalju zahtev za saradnju u skladu s njenim pravilima;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Članovi 29. i 31. za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u vezi s računarima korisnika, član 30. u vezi sa podacima o komunikaciji sa kompanijom za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klađenje (</a:t>
            </a:r>
            <a:r>
              <a:rPr lang="sr-Latn-RS" sz="1200" i="1" kern="1200" dirty="0" smtClean="0">
                <a:solidFill>
                  <a:schemeClr val="tx1"/>
                </a:solidFill>
                <a:effectLst/>
                <a:latin typeface="+mn-lt"/>
                <a:ea typeface="+mn-ea"/>
                <a:cs typeface="+mn-cs"/>
              </a:rPr>
              <a:t>OLBC</a:t>
            </a:r>
            <a:r>
              <a:rPr lang="sr-Latn-RS" sz="1200" kern="1200" dirty="0" smtClean="0">
                <a:solidFill>
                  <a:schemeClr val="tx1"/>
                </a:solidFill>
                <a:effectLst/>
                <a:latin typeface="+mn-lt"/>
                <a:ea typeface="+mn-ea"/>
                <a:cs typeface="+mn-cs"/>
              </a:rPr>
              <a:t>) u zemlji C;</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Treba se pripremiti za primenu članova 29. i 31. i za zemlju C zato što ona ne podržava dobrovoljnu saradnju, dok se član 26. može primeniti da bi se brzo razmenile informacije između policija i drugih službi za sprovođenje zakona; </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Zemlje A, B i C mogu zajednički da organizuju primenu članova 33. i 34. između lica iz zemlje A koji koriste račune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i </a:t>
            </a:r>
            <a:r>
              <a:rPr lang="sr-Latn-RS" sz="1200" i="1" kern="1200" dirty="0" smtClean="0">
                <a:solidFill>
                  <a:schemeClr val="tx1"/>
                </a:solidFill>
                <a:effectLst/>
                <a:latin typeface="+mn-lt"/>
                <a:ea typeface="+mn-ea"/>
                <a:cs typeface="+mn-cs"/>
              </a:rPr>
              <a:t>OLBC</a:t>
            </a:r>
            <a:r>
              <a:rPr lang="sr-Latn-RS" sz="1200" kern="1200" dirty="0" smtClean="0">
                <a:solidFill>
                  <a:schemeClr val="tx1"/>
                </a:solidFill>
                <a:effectLst/>
                <a:latin typeface="+mn-lt"/>
                <a:ea typeface="+mn-ea"/>
                <a:cs typeface="+mn-cs"/>
              </a:rPr>
              <a:t> u zemljama B i C.</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Vlasnik računa i način korišćenja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zapisi o transakcijama, </a:t>
            </a:r>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zapisi o komunikaciji sa </a:t>
            </a:r>
            <a:r>
              <a:rPr lang="sr-Latn-RS" sz="1200" i="1" kern="1200" dirty="0" smtClean="0">
                <a:solidFill>
                  <a:schemeClr val="tx1"/>
                </a:solidFill>
                <a:effectLst/>
                <a:latin typeface="+mn-lt"/>
                <a:ea typeface="+mn-ea"/>
                <a:cs typeface="+mn-cs"/>
              </a:rPr>
              <a:t>OLBC</a:t>
            </a:r>
            <a:r>
              <a:rPr lang="sr-Latn-RS" sz="1200" kern="1200" dirty="0" smtClean="0">
                <a:solidFill>
                  <a:schemeClr val="tx1"/>
                </a:solidFill>
                <a:effectLst/>
                <a:latin typeface="+mn-lt"/>
                <a:ea typeface="+mn-ea"/>
                <a:cs typeface="+mn-cs"/>
              </a:rPr>
              <a:t> računima, </a:t>
            </a:r>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zapisi o komunikaciji sa bankama u zemlji A, članovi 29, 30. i 31. u vezi sa prethodnim tokom i razmenom podataka;</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Da, zato što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podržava dobrovoljnu saradnju, pa se pre primene članova mogu tražiti BSI i neki podaci o saobraćaju;</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Zemlja A će se sada usredsrediti na lica koja dobijaju uplate na svoje bankovne račune;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Zemlja A se sada vraća na članove 16, 18. i 19 u vezi sa nalozima za novčane transfere iz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prema lokalnim bankama, a, ako bude potrebno, mogu se primeniti i članovi 20. i 21. za podatke o saobraćaju i podatke iz sadržaja između glavnih krivaca i mula koje prenose novac;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Kada je reč o društvenim medijima, članovi 16. i 18. za ponovnu proveru ranijeg BSI, dok za </a:t>
            </a:r>
            <a:r>
              <a:rPr lang="sr-Latn-RS" sz="1200" i="1" kern="1200" dirty="0" smtClean="0">
                <a:solidFill>
                  <a:schemeClr val="tx1"/>
                </a:solidFill>
                <a:effectLst/>
                <a:latin typeface="+mn-lt"/>
                <a:ea typeface="+mn-ea"/>
                <a:cs typeface="+mn-cs"/>
              </a:rPr>
              <a:t>VOIP</a:t>
            </a:r>
            <a:r>
              <a:rPr lang="sr-Latn-RS" sz="1200" kern="1200" dirty="0" smtClean="0">
                <a:solidFill>
                  <a:schemeClr val="tx1"/>
                </a:solidFill>
                <a:effectLst/>
                <a:latin typeface="+mn-lt"/>
                <a:ea typeface="+mn-ea"/>
                <a:cs typeface="+mn-cs"/>
              </a:rPr>
              <a:t> treba primeniti članove 20. i 21;</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Studija slučaja ima „otvoren kraj”, treba primeniti član 26, a ako polaznici žele da traže da se uhapsi glavni osumnjičeni u zemlji E, onda se može primeniti član 24. da bi se zatražila ekstradicija.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Vreme izdvojeno za pitanja polaznika.</a:t>
            </a:r>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endParaRPr lang="en-GB"/>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Grupe podnose izveštaje o svojim zaključcima tako što ih iznose ili svi članovi u grupi zajedno ili to čini jedan izvestilac.</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endParaRPr lang="en-GB"/>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Vreme izdvojeno za pitanja polaznika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Ciljevi sesije. Polaznici sada treba da budu spremni da usvoje i primene ono što im je prezentovano.</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kern="1200" smtClean="0">
                <a:solidFill>
                  <a:schemeClr val="tx1"/>
                </a:solidFill>
                <a:effectLst/>
                <a:latin typeface="+mn-lt"/>
                <a:ea typeface="+mn-ea"/>
                <a:cs typeface="+mn-cs"/>
              </a:rPr>
              <a:t>	Vreme </a:t>
            </a:r>
            <a:r>
              <a:rPr lang="sr-Latn-RS" sz="1200" kern="1200" dirty="0" smtClean="0">
                <a:solidFill>
                  <a:schemeClr val="tx1"/>
                </a:solidFill>
                <a:effectLst/>
                <a:latin typeface="+mn-lt"/>
                <a:ea typeface="+mn-ea"/>
                <a:cs typeface="+mn-cs"/>
              </a:rPr>
              <a:t>izdvojeno za pitanja polaznika</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slajd treba koristiti kao kratki podsetnik za teme koje smo dosad obuhvatili.</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Ovaj slajd treba koristiti kao tehničko objašnjenje za način organizacije vežbe.</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Predviđeno je da studija slučaja bude modularna, što znači da se mogu organizovati različiti modaliteti vežbe pa na njoj istovremeno mogu raditi jedna, dve, četiri ili više grupa, zavisno od uslova. Svaka grupa, ako postoji više od jedne, dobiće svoj deo osnovne priče na kojoj slučaj počiva i pripremiće svoj deo izveštaja o slučaju.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Idealno bi bilo da se formiraju četiri grupe da bi svaka dobila svoj deo studije: grupa br. 1. bi trebalo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„Ko sam ja?”, grupa br. 2.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„Prati podatke”, grupa br. 3.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„Prati novac”, dok bi grupa br. 4. trebalo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„Prati vođu”. </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Ako</a:t>
            </a:r>
            <a:r>
              <a:rPr lang="en-US" sz="1200" kern="1200" dirty="0" smtClean="0">
                <a:solidFill>
                  <a:schemeClr val="tx1"/>
                </a:solidFill>
                <a:effectLst/>
                <a:latin typeface="+mn-lt"/>
                <a:ea typeface="+mn-ea"/>
                <a:cs typeface="+mn-cs"/>
              </a:rPr>
              <a:t> se ne </a:t>
            </a:r>
            <a:r>
              <a:rPr lang="en-US" sz="1200" kern="1200" dirty="0" err="1" smtClean="0">
                <a:solidFill>
                  <a:schemeClr val="tx1"/>
                </a:solidFill>
                <a:effectLst/>
                <a:latin typeface="+mn-lt"/>
                <a:ea typeface="+mn-ea"/>
                <a:cs typeface="+mn-cs"/>
              </a:rPr>
              <a:t>mogu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formirati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četiri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grupe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polaznika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onda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predavač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treba</a:t>
            </a:r>
            <a:r>
              <a:rPr lang="en-US" sz="1200" kern="1200" dirty="0" smtClean="0">
                <a:solidFill>
                  <a:schemeClr val="tx1"/>
                </a:solidFill>
                <a:effectLst/>
                <a:latin typeface="+mn-lt"/>
                <a:ea typeface="+mn-ea"/>
                <a:cs typeface="+mn-cs"/>
              </a:rPr>
              <a:t> da </a:t>
            </a:r>
            <a:r>
              <a:rPr lang="en-US" sz="1200" kern="1200" dirty="0" err="1" smtClean="0">
                <a:solidFill>
                  <a:schemeClr val="tx1"/>
                </a:solidFill>
                <a:effectLst/>
                <a:latin typeface="+mn-lt"/>
                <a:ea typeface="+mn-ea"/>
                <a:cs typeface="+mn-cs"/>
              </a:rPr>
              <a:t>prilagodi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podelu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studije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slučaja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njihovom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broju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onda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predavač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treba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drugačije</a:t>
            </a:r>
            <a:r>
              <a:rPr lang="en-US" sz="1200" kern="1200" dirty="0" smtClean="0">
                <a:solidFill>
                  <a:schemeClr val="tx1"/>
                </a:solidFill>
                <a:effectLst/>
                <a:latin typeface="+mn-lt"/>
                <a:ea typeface="+mn-ea"/>
                <a:cs typeface="+mn-cs"/>
              </a:rPr>
              <a:t> da </a:t>
            </a:r>
            <a:r>
              <a:rPr lang="en-US" sz="1200" kern="1200" dirty="0" err="1" smtClean="0">
                <a:solidFill>
                  <a:schemeClr val="tx1"/>
                </a:solidFill>
                <a:effectLst/>
                <a:latin typeface="+mn-lt"/>
                <a:ea typeface="+mn-ea"/>
                <a:cs typeface="+mn-cs"/>
              </a:rPr>
              <a:t>podeli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studiju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slučaja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tj</a:t>
            </a:r>
            <a:r>
              <a:rPr lang="en-US" sz="1200" kern="1200" dirty="0" smtClean="0">
                <a:solidFill>
                  <a:schemeClr val="tx1"/>
                </a:solidFill>
                <a:effectLst/>
                <a:latin typeface="+mn-lt"/>
                <a:ea typeface="+mn-ea"/>
                <a:cs typeface="+mn-cs"/>
              </a:rPr>
              <a:t>. da </a:t>
            </a:r>
            <a:r>
              <a:rPr lang="en-US" sz="1200" kern="1200" dirty="0" err="1" smtClean="0">
                <a:solidFill>
                  <a:schemeClr val="tx1"/>
                </a:solidFill>
                <a:effectLst/>
                <a:latin typeface="+mn-lt"/>
                <a:ea typeface="+mn-ea"/>
                <a:cs typeface="+mn-cs"/>
              </a:rPr>
              <a:t>podelu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studije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slučaja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prilagodi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konkretnim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uslovima</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kraju će sve grupe koje podnose izveštaje u suštini spojiti te svoje izveštaje u jedan kompletan zaključni izveštaj i shvatiti da su sve radile na jednom istom slučaju i da su svojim zajedničkim zaključcima rešile taj slučaj.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Zavisno od lokalnih uslova obuke predavač treba da </a:t>
            </a:r>
            <a:r>
              <a:rPr lang="es-CL" sz="1200" kern="1200" dirty="0" smtClean="0">
                <a:solidFill>
                  <a:schemeClr val="tx1"/>
                </a:solidFill>
                <a:effectLst/>
                <a:latin typeface="+mn-lt"/>
                <a:ea typeface="+mn-ea"/>
                <a:cs typeface="+mn-cs"/>
              </a:rPr>
              <a:t>da </a:t>
            </a:r>
            <a:r>
              <a:rPr lang="es-CL" sz="1200" kern="1200" dirty="0" err="1" smtClean="0">
                <a:solidFill>
                  <a:schemeClr val="tx1"/>
                </a:solidFill>
                <a:effectLst/>
                <a:latin typeface="+mn-lt"/>
                <a:ea typeface="+mn-ea"/>
                <a:cs typeface="+mn-cs"/>
              </a:rPr>
              <a:t>unese</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neophodne</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izmene</a:t>
            </a:r>
            <a:r>
              <a:rPr lang="es-CL" sz="1200" kern="1200" dirty="0" smtClean="0">
                <a:solidFill>
                  <a:schemeClr val="tx1"/>
                </a:solidFill>
                <a:effectLst/>
                <a:latin typeface="+mn-lt"/>
                <a:ea typeface="+mn-ea"/>
                <a:cs typeface="+mn-cs"/>
              </a:rPr>
              <a:t> u </a:t>
            </a:r>
            <a:r>
              <a:rPr lang="es-CL" sz="1200" kern="1200" dirty="0" err="1" smtClean="0">
                <a:solidFill>
                  <a:schemeClr val="tx1"/>
                </a:solidFill>
                <a:effectLst/>
                <a:latin typeface="+mn-lt"/>
                <a:ea typeface="+mn-ea"/>
                <a:cs typeface="+mn-cs"/>
              </a:rPr>
              <a:t>studiju</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slučaja</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kako</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bi</a:t>
            </a:r>
            <a:r>
              <a:rPr lang="es-CL" sz="1200" kern="1200" dirty="0" smtClean="0">
                <a:solidFill>
                  <a:schemeClr val="tx1"/>
                </a:solidFill>
                <a:effectLst/>
                <a:latin typeface="+mn-lt"/>
                <a:ea typeface="+mn-ea"/>
                <a:cs typeface="+mn-cs"/>
              </a:rPr>
              <a:t> je  </a:t>
            </a:r>
            <a:r>
              <a:rPr lang="es-CL" sz="1200" kern="1200" dirty="0" err="1" smtClean="0">
                <a:solidFill>
                  <a:schemeClr val="tx1"/>
                </a:solidFill>
                <a:effectLst/>
                <a:latin typeface="+mn-lt"/>
                <a:ea typeface="+mn-ea"/>
                <a:cs typeface="+mn-cs"/>
              </a:rPr>
              <a:t>prilagodio</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polaznicima</a:t>
            </a:r>
            <a:r>
              <a:rPr lang="sr-Latn-RS" sz="1200" kern="1200" dirty="0" smtClean="0">
                <a:solidFill>
                  <a:schemeClr val="tx1"/>
                </a:solidFill>
                <a:effectLst/>
                <a:latin typeface="+mn-lt"/>
                <a:ea typeface="+mn-ea"/>
                <a:cs typeface="+mn-cs"/>
              </a:rPr>
              <a:t>. Detaljan sinopsis studije slučaja dostupan je kao dopunski materijal za obuku.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Za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verziju obuke studija slučaja se može organizovati tako da polaznici pripadaju jednoj grupi, a predavač ih vodi kroz činjenice, pitanja i rešenja sve vreme u aktivnoj interakciji s njima.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Studija slučaja proističe iz jednog stvarnog i još uvek aktuelnog slučaja u jednoj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Konvencije. To je studija o novim načinima na koje se može organizovati pranje novca zloupotrebom društvenih medija, putem sistema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plaćanja i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klađenja.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Međutim, u svojoj suštini, ovaj slučaj obuhvata već poznate definicije i okolnosti nezakonitog pristupa, ometanja podataka, falsifikovanja u vezi s računarima, prevare u vezi s računarima, krivičnih dela u vezi sa kršenjem autorskih i srodnih prava u </a:t>
            </a:r>
            <a:r>
              <a:rPr lang="sr-Latn-RS" sz="1200" kern="1200" dirty="0" err="1" smtClean="0">
                <a:solidFill>
                  <a:schemeClr val="tx1"/>
                </a:solidFill>
                <a:effectLst/>
                <a:latin typeface="+mn-lt"/>
                <a:ea typeface="+mn-ea"/>
                <a:cs typeface="+mn-cs"/>
              </a:rPr>
              <a:t>materijalnopravnom</a:t>
            </a:r>
            <a:r>
              <a:rPr lang="sr-Latn-RS" sz="1200" kern="1200" dirty="0" smtClean="0">
                <a:solidFill>
                  <a:schemeClr val="tx1"/>
                </a:solidFill>
                <a:effectLst/>
                <a:latin typeface="+mn-lt"/>
                <a:ea typeface="+mn-ea"/>
                <a:cs typeface="+mn-cs"/>
              </a:rPr>
              <a:t> aspektu.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procesnom aspektu koriste se takva sredstva kao što su hitna zaštita i delimično otkrivanje podataka o saobraćaju, naredbe da se predoče podaci, pretraže i zaplene sačuvani računarski podaci, prikupe podaci o saobraćaju u realnom vremenu i presretnu podaci iz sadržaja.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delu o uzajamnoj pravnoj pomoći koristi se ekstradicija, hitna zaštita i delimično otkrivanje podataka o saobraćaju, hitno otkrivanje zaštićenih podataka o saobraćaju, uzajamna pomoć u odnosu na pristupanje sačuvanim računarskim podacima, uzajamna pomoć u presretanju podataka iz sadržaja i Mreža 24/7, što su sve članovi Budimpeštanske konvencije.</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Grupa 1.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grupisanim pod naslovom „Ko sam ja?”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4216539"/>
          </a:xfrm>
          <a:prstGeom prst="rect">
            <a:avLst/>
          </a:prstGeom>
          <a:ln>
            <a:noFill/>
          </a:ln>
        </p:spPr>
        <p:txBody>
          <a:bodyPr wrap="square">
            <a:spAutoFit/>
          </a:bodyPr>
          <a:lstStyle/>
          <a:p>
            <a:pPr algn="ctr">
              <a:defRPr/>
            </a:pPr>
            <a:r>
              <a:rPr lang="sr-Latn-RS" sz="3600" b="1" dirty="0" smtClean="0">
                <a:ea typeface="MS PGothic" panose="020B0600070205080204" pitchFamily="34" charset="-128"/>
              </a:rPr>
              <a:t>Sesija </a:t>
            </a:r>
            <a:r>
              <a:rPr lang="en-US" sz="3600" b="1" dirty="0" smtClean="0">
                <a:ea typeface="MS PGothic" panose="020B0600070205080204" pitchFamily="34" charset="-128"/>
              </a:rPr>
              <a:t>3.x </a:t>
            </a:r>
            <a:endParaRPr lang="en-US" sz="3600" b="1" dirty="0">
              <a:ea typeface="MS PGothic" panose="020B0600070205080204" pitchFamily="34" charset="-128"/>
            </a:endParaRPr>
          </a:p>
          <a:p>
            <a:pPr algn="ctr">
              <a:defRPr/>
            </a:pPr>
            <a:r>
              <a:rPr lang="sr-Latn-RS" sz="3600" b="1" dirty="0" smtClean="0">
                <a:ea typeface="MS PGothic" panose="020B0600070205080204" pitchFamily="34" charset="-128"/>
              </a:rPr>
              <a:t>Izgradnja veština za borbu protiv </a:t>
            </a:r>
            <a:r>
              <a:rPr lang="sr-Latn-RS" sz="3600" b="1" dirty="0" err="1" smtClean="0">
                <a:ea typeface="MS PGothic" panose="020B0600070205080204" pitchFamily="34" charset="-128"/>
              </a:rPr>
              <a:t>visokotehnološkog</a:t>
            </a:r>
            <a:r>
              <a:rPr lang="sr-Latn-RS" sz="3600" b="1" dirty="0" smtClean="0">
                <a:ea typeface="MS PGothic" panose="020B0600070205080204" pitchFamily="34" charset="-128"/>
              </a:rPr>
              <a:t> kriminala</a:t>
            </a:r>
            <a:endParaRPr lang="en-US" sz="36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en-GB" altLang="en-US" b="1" dirty="0" err="1"/>
              <a:t>Xxxxx</a:t>
            </a:r>
            <a:r>
              <a:rPr lang="en-GB" altLang="en-US" b="1" dirty="0"/>
              <a:t> XXXXXXXX</a:t>
            </a:r>
          </a:p>
          <a:p>
            <a:pPr algn="ctr">
              <a:spcBef>
                <a:spcPct val="0"/>
              </a:spcBef>
            </a:pPr>
            <a:endParaRPr lang="en-GB" altLang="en-US" sz="800" dirty="0"/>
          </a:p>
          <a:p>
            <a:pPr algn="ctr">
              <a:spcBef>
                <a:spcPct val="0"/>
              </a:spcBef>
            </a:pPr>
            <a:r>
              <a:rPr lang="sr-Latn-RS" altLang="en-US" sz="1400" i="1" dirty="0" smtClean="0"/>
              <a:t>Savet Evrope</a:t>
            </a:r>
            <a:endParaRPr lang="en-GB" altLang="en-US" sz="1400" i="1" dirty="0"/>
          </a:p>
          <a:p>
            <a:pPr algn="ctr">
              <a:spcBef>
                <a:spcPct val="0"/>
              </a:spcBef>
            </a:pPr>
            <a:endParaRPr lang="en-GB" altLang="en-US" sz="1400" b="1" dirty="0">
              <a:solidFill>
                <a:srgbClr val="2F618F"/>
              </a:solidFill>
              <a:hlinkClick r:id="rId2"/>
            </a:endParaRPr>
          </a:p>
          <a:p>
            <a:pPr algn="ctr">
              <a:spcBef>
                <a:spcPct val="0"/>
              </a:spcBef>
            </a:pPr>
            <a:r>
              <a:rPr lang="sr-Latn-RS" altLang="en-US" sz="1200" b="1" dirty="0" err="1" smtClean="0">
                <a:solidFill>
                  <a:srgbClr val="2F618F"/>
                </a:solidFill>
              </a:rPr>
              <a:t>imejl</a:t>
            </a:r>
            <a:endParaRPr lang="en-GB" altLang="en-US" sz="1200" b="1" dirty="0">
              <a:solidFill>
                <a:srgbClr val="2F618F"/>
              </a:solidFill>
            </a:endParaRP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a:t>
            </a:r>
            <a:r>
              <a:rPr lang="sr-Latn-RS" altLang="en-US" sz="1600" b="1" dirty="0" smtClean="0"/>
              <a:t>Mesec </a:t>
            </a:r>
            <a:r>
              <a:rPr lang="en-GB" altLang="en-US" sz="1600" b="1" dirty="0" smtClean="0"/>
              <a:t> </a:t>
            </a:r>
            <a:r>
              <a:rPr lang="sr-Latn-RS" altLang="en-US" sz="1600" b="1" dirty="0" smtClean="0"/>
              <a:t>GGGG</a:t>
            </a:r>
            <a:endParaRPr lang="en-GB" altLang="en-US" sz="1600" b="1" dirty="0"/>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2400" b="1" dirty="0" err="1" smtClean="0">
                <a:latin typeface="+mn-lt"/>
              </a:rPr>
              <a:t>Uvodni</a:t>
            </a:r>
            <a:r>
              <a:rPr lang="en-US" altLang="en-US" sz="2400" b="1" dirty="0" smtClean="0">
                <a:latin typeface="+mn-lt"/>
              </a:rPr>
              <a:t> </a:t>
            </a:r>
            <a:r>
              <a:rPr lang="en-US" altLang="en-US" sz="2400" b="1" dirty="0" err="1" smtClean="0">
                <a:latin typeface="+mn-lt"/>
              </a:rPr>
              <a:t>kurs</a:t>
            </a:r>
            <a:r>
              <a:rPr lang="en-US" altLang="en-US" sz="2400" b="1" dirty="0" smtClean="0">
                <a:latin typeface="+mn-lt"/>
              </a:rPr>
              <a:t> </a:t>
            </a:r>
            <a:r>
              <a:rPr lang="sr-Latn-RS" altLang="en-US" sz="2400" b="1" dirty="0" err="1">
                <a:latin typeface="+mn-lt"/>
              </a:rPr>
              <a:t>P</a:t>
            </a:r>
            <a:r>
              <a:rPr lang="en-US" altLang="en-US" sz="2400" b="1" dirty="0" err="1" smtClean="0">
                <a:latin typeface="+mn-lt"/>
              </a:rPr>
              <a:t>ravosudne</a:t>
            </a:r>
            <a:r>
              <a:rPr lang="en-US" altLang="en-US" sz="2400" b="1" dirty="0" smtClean="0">
                <a:latin typeface="+mn-lt"/>
              </a:rPr>
              <a:t> </a:t>
            </a:r>
            <a:r>
              <a:rPr lang="en-US" altLang="en-US" sz="2400" b="1" dirty="0" err="1" smtClean="0">
                <a:latin typeface="+mn-lt"/>
              </a:rPr>
              <a:t>obuke</a:t>
            </a:r>
            <a:r>
              <a:rPr lang="en-US" altLang="en-US" sz="2400" b="1" dirty="0" smtClean="0">
                <a:latin typeface="+mn-lt"/>
              </a:rPr>
              <a:t> </a:t>
            </a:r>
            <a:r>
              <a:rPr lang="sr-Latn-RS" altLang="en-US" sz="2400" b="1" dirty="0" smtClean="0">
                <a:latin typeface="+mn-lt"/>
              </a:rPr>
              <a:t>z</a:t>
            </a:r>
            <a:r>
              <a:rPr lang="en-US" altLang="en-US" sz="2400" b="1" dirty="0" smtClean="0">
                <a:latin typeface="+mn-lt"/>
              </a:rPr>
              <a:t>a </a:t>
            </a:r>
            <a:r>
              <a:rPr lang="en-US" altLang="en-US" sz="2400" b="1" dirty="0" err="1" smtClean="0">
                <a:latin typeface="+mn-lt"/>
              </a:rPr>
              <a:t>sudije</a:t>
            </a:r>
            <a:r>
              <a:rPr lang="en-US" altLang="en-US" sz="2400" b="1" dirty="0" smtClean="0">
                <a:latin typeface="+mn-lt"/>
              </a:rPr>
              <a:t> </a:t>
            </a:r>
            <a:r>
              <a:rPr lang="en-US" altLang="en-US" sz="2400" b="1" dirty="0" err="1" smtClean="0">
                <a:latin typeface="+mn-lt"/>
              </a:rPr>
              <a:t>i</a:t>
            </a:r>
            <a:r>
              <a:rPr lang="en-US" altLang="en-US" sz="2400" b="1" dirty="0" smtClean="0">
                <a:latin typeface="+mn-lt"/>
              </a:rPr>
              <a:t> </a:t>
            </a:r>
            <a:r>
              <a:rPr lang="sr-Latn-RS" altLang="en-US" sz="2400" b="1" dirty="0" smtClean="0">
                <a:latin typeface="+mn-lt"/>
              </a:rPr>
              <a:t> tužioce o </a:t>
            </a:r>
            <a:r>
              <a:rPr lang="sr-Latn-RS" altLang="en-US" sz="2400" b="1" dirty="0" err="1" smtClean="0">
                <a:latin typeface="+mn-lt"/>
              </a:rPr>
              <a:t>visokotehnološkom</a:t>
            </a:r>
            <a:r>
              <a:rPr lang="sr-Latn-RS" altLang="en-US" sz="2400" b="1" dirty="0" smtClean="0">
                <a:latin typeface="+mn-lt"/>
              </a:rPr>
              <a:t> kriminalu</a:t>
            </a:r>
            <a:endParaRPr lang="en-US" altLang="en-US" sz="2400" b="1" dirty="0">
              <a:latin typeface="+mn-lt"/>
            </a:endParaRP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Ko sam ja</a:t>
            </a:r>
            <a:r>
              <a:rPr lang="en-GB"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Posle nekih manje ili više uobičajenih pitanja koja su predstavljena kao kratki kviz na Kanalu igara, uz uplatu jednog malog iznosa na ime naknade za učešće u igri, učesnici počinju da dobijaju obaveštenja o tome da su dobili nagradu i da zbog toga treba da dostave svoje lične podatke</a:t>
            </a:r>
            <a:r>
              <a:rPr lang="sr-Latn-RS" i="1" dirty="0" smtClean="0"/>
              <a:t>.</a:t>
            </a:r>
          </a:p>
          <a:p>
            <a:pPr lvl="0" algn="just">
              <a:buFont typeface="Wingdings" panose="05000000000000000000" pitchFamily="2" charset="2"/>
              <a:buChar char="Ø"/>
            </a:pPr>
            <a:endParaRPr lang="en-US" sz="1500" dirty="0"/>
          </a:p>
          <a:p>
            <a:pPr lvl="0" algn="just">
              <a:buFont typeface="Wingdings" panose="05000000000000000000" pitchFamily="2" charset="2"/>
              <a:buChar char="Ø"/>
            </a:pPr>
            <a:r>
              <a:rPr lang="sr-Latn-RS" i="1" dirty="0"/>
              <a:t>Umesto da se jave na neki telefon ili da šalju </a:t>
            </a:r>
            <a:r>
              <a:rPr lang="sr-Latn-RS" i="1" dirty="0" err="1"/>
              <a:t>imejl</a:t>
            </a:r>
            <a:r>
              <a:rPr lang="sr-Latn-RS" i="1" dirty="0"/>
              <a:t> odeljenju za dobitnike nagrada, postupak je tako pojednostavljen da je dovoljno da nagrađena lica samo fotografišu prednju i zadnju stranu svoje lične karte ili pasoša i to tako da se vidi da upravo oni drže u rukama tu ispravu, što će biti dovoljno za pozitivnu identifikaciju i preuzimanje nagrade, sve dotle dok se svi lični identifikacioni podaci jasno vide i dok su lik osobe koja drži ispravu u ruci i sama fotografija na dokumentu podjednako jasni i prepoznatljivi</a:t>
            </a:r>
            <a:r>
              <a:rPr lang="sr-Latn-RS" i="1" dirty="0" smtClean="0"/>
              <a:t>.</a:t>
            </a:r>
          </a:p>
          <a:p>
            <a:pPr lvl="0" algn="just">
              <a:buFont typeface="Wingdings" panose="05000000000000000000" pitchFamily="2" charset="2"/>
              <a:buChar char="Ø"/>
            </a:pPr>
            <a:endParaRPr lang="en-US" sz="1500" dirty="0"/>
          </a:p>
          <a:p>
            <a:pPr algn="just">
              <a:buFont typeface="Wingdings" panose="05000000000000000000" pitchFamily="2" charset="2"/>
              <a:buChar char="Ø"/>
            </a:pPr>
            <a:r>
              <a:rPr lang="sr-Latn-RS" i="1" dirty="0"/>
              <a:t>Nagrade su bogate, pitanja su jednostavna, svako pobeđuje, pa stotine i hiljade ljudi s radošću šalju fotografije na kojima su snimljeni kako drže u rukama neku svoju ličnu ispravu, ništa ne pitajući.</a:t>
            </a: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10</a:t>
            </a:fld>
            <a:endParaRPr lang="en-GB" dirty="0"/>
          </a:p>
        </p:txBody>
      </p:sp>
    </p:spTree>
    <p:extLst>
      <p:ext uri="{BB962C8B-B14F-4D97-AF65-F5344CB8AC3E}">
        <p14:creationId xmlns:p14="http://schemas.microsoft.com/office/powerpoint/2010/main"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Ko sam ja</a:t>
            </a:r>
            <a:r>
              <a:rPr lang="en-GB"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Međutim, nešto ipak ne funkcioniše kako treba. Srećnim dobitnicima, iako su sve uradili prema uputstvima, još se ne javlja niko iz odeljenja za dobitnike, niti im redovnom poštom stižu nagrade. Dani prolaze, a broj pitanja raste</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Neki dobitnici nagrada počinju da se brinu zbog toga što su uopšte poslali svoje lične podatke i počinju da proveravaju svoje bankovne i druge finansijske račune. Međutim, čini se da je sve u najboljem redu: nijedan cent nije ukraden niti je neovlašćeno prenet na neki drugi račun. Počinju da proveravaju i druge usluge koje koriste i čini se da je sve u redu. Ništa se nije promenilo</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Situacija počinje da deluje frustrirajuće. Ništa nije ukradeno ni uzeto, ali nagrade nisu uručene. Šta je to moglo da pođe po zlu? Da bi to </a:t>
            </a:r>
            <a:r>
              <a:rPr lang="sr-Latn-RS" i="1" dirty="0" err="1"/>
              <a:t>ustanovili</a:t>
            </a:r>
            <a:r>
              <a:rPr lang="sr-Latn-RS" i="1" dirty="0"/>
              <a:t>, dobitnici nagrada počinju da zovu sedišta različitih </a:t>
            </a:r>
            <a:r>
              <a:rPr lang="sr-Latn-RS" i="1" dirty="0" err="1"/>
              <a:t>brendova</a:t>
            </a:r>
            <a:r>
              <a:rPr lang="sr-Latn-RS" i="1" dirty="0"/>
              <a:t>, tj</a:t>
            </a:r>
            <a:r>
              <a:rPr lang="sr-Latn-RS" dirty="0"/>
              <a:t>. </a:t>
            </a:r>
            <a:r>
              <a:rPr lang="es-CL" i="1" dirty="0" err="1"/>
              <a:t>kompanija</a:t>
            </a:r>
            <a:r>
              <a:rPr lang="es-CL" i="1" dirty="0"/>
              <a:t> </a:t>
            </a:r>
            <a:r>
              <a:rPr lang="es-CL" i="1" dirty="0" err="1"/>
              <a:t>čiji</a:t>
            </a:r>
            <a:r>
              <a:rPr lang="es-CL" i="1" dirty="0"/>
              <a:t> su </a:t>
            </a:r>
            <a:r>
              <a:rPr lang="es-CL" i="1" dirty="0" err="1"/>
              <a:t>logotipovi</a:t>
            </a:r>
            <a:r>
              <a:rPr lang="es-CL" i="1" dirty="0"/>
              <a:t> </a:t>
            </a:r>
            <a:r>
              <a:rPr lang="es-CL" i="1" dirty="0" err="1"/>
              <a:t>korišćeni</a:t>
            </a:r>
            <a:r>
              <a:rPr lang="es-CL" i="1" dirty="0"/>
              <a:t> u </a:t>
            </a:r>
            <a:r>
              <a:rPr lang="es-CL" i="1" dirty="0" err="1"/>
              <a:t>igri</a:t>
            </a:r>
            <a:r>
              <a:rPr lang="es-CL" i="1" dirty="0"/>
              <a:t> </a:t>
            </a:r>
            <a:r>
              <a:rPr lang="sr-Latn-RS" i="1" dirty="0"/>
              <a:t>i koja se sva nalaze tu, u njihovoj matičnoj zemlji, i da se raspituju šta se događa.</a:t>
            </a:r>
            <a:endParaRPr lang="en-US" dirty="0"/>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11</a:t>
            </a:fld>
            <a:endParaRPr lang="en-GB" dirty="0"/>
          </a:p>
        </p:txBody>
      </p:sp>
    </p:spTree>
    <p:extLst>
      <p:ext uri="{BB962C8B-B14F-4D97-AF65-F5344CB8AC3E}">
        <p14:creationId xmlns:p14="http://schemas.microsoft.com/office/powerpoint/2010/main"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Ko sam ja</a:t>
            </a:r>
            <a:r>
              <a:rPr lang="en-GB" sz="3200" dirty="0">
                <a:latin typeface="Verdana" panose="020B0604030504040204" pitchFamily="34" charset="0"/>
                <a:ea typeface="Verdana" panose="020B0604030504040204" pitchFamily="34" charset="0"/>
              </a:rPr>
              <a:t>?</a:t>
            </a:r>
          </a:p>
          <a:p>
            <a:pPr algn="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Odeljenja za rad sa klijentima tih kompanija odmah odgovaraju na pozive ljudi koji im se predstavljaju kao dobitnici nagrada: „Žao nam je, ali mi sada ne organizujemo nikakvu nagradnu igru. Isto tako, kada se takva igra organizuje, to se radi u skladu sa odgovarajućim zakonima zemlje A koji uređuju oblast igara na sreću i jemče zaštitu podataka o ličnosti, što znači da naša kompanija nikada ne bi tražila da neko javno izloži svoju ličnu ispravu.”</a:t>
            </a:r>
            <a:endParaRPr lang="en-US" dirty="0"/>
          </a:p>
          <a:p>
            <a:pPr lvl="0" algn="just">
              <a:buFont typeface="Wingdings" panose="05000000000000000000" pitchFamily="2" charset="2"/>
              <a:buChar char="Ø"/>
            </a:pPr>
            <a:r>
              <a:rPr lang="sr-Latn-RS" i="1" dirty="0"/>
              <a:t>Dobitnici nagrada počinju da shvataju da su na neki način prevareni, ali im nije jasno kako i zašto. Svi bankovni i drugi računi su im ostali nepromenjeni i niša ne nedostaje. Zasad se čini da su pokupljeni samo njihovi lični podaci i ništa više. Ipak, „dobitnici nagrada” su ljuti zato što nisu dobili nagrade, a neko je došao u posed njihovih ličnih podataka i, što je gore, došao je u posed fotografija njihovih ličnih isprava. Oni žele odgovore i mediji počinju da obraćaju pažnju na sve to.</a:t>
            </a:r>
            <a:endParaRPr lang="en-US" dirty="0"/>
          </a:p>
          <a:p>
            <a:pPr lvl="0" algn="just">
              <a:buFont typeface="Wingdings" panose="05000000000000000000" pitchFamily="2" charset="2"/>
              <a:buChar char="Ø"/>
            </a:pPr>
            <a:r>
              <a:rPr lang="sr-Latn-RS" i="1" dirty="0"/>
              <a:t>Policija započinje prethodnu istragu.</a:t>
            </a: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12</a:t>
            </a:fld>
            <a:endParaRPr lang="en-GB" dirty="0"/>
          </a:p>
        </p:txBody>
      </p:sp>
    </p:spTree>
    <p:extLst>
      <p:ext uri="{BB962C8B-B14F-4D97-AF65-F5344CB8AC3E}">
        <p14:creationId xmlns:p14="http://schemas.microsoft.com/office/powerpoint/2010/main"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Prati podatke</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Policija shvata da su sada hiljade državljana zemlje A učestvovale u nekoj verziji nagradne igre. </a:t>
            </a:r>
            <a:r>
              <a:rPr lang="sr-Latn-RS" i="1" dirty="0" err="1"/>
              <a:t>Brendovi</a:t>
            </a:r>
            <a:r>
              <a:rPr lang="sr-Latn-RS" i="1" dirty="0"/>
              <a:t> su različiti, domaći ili strani, ali svi na neki način imaju sedište u zemlji A. Proveravaju se bankovni i drugi finansijski ili imovinski računi i utvrđuje se da zaista ništa ne nedostaje</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Društvene mreže koje su korišćene imaju sedište i u zemlji i u inostranstvu. Čini se da u vezi s tim nema nikakvog pravila, osim da su sve te mreže popularne.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Upućen je zahtev mrežama u kome su navedena određena pitanja i zatraženo je da preduzmu određene radnje. Policija počinje da dobija rezultate i pojavljuju se prvi tragovi</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Davaoci internet usluga su sada uključeni u istragu i neke policijske radnje počinju da donose rezultate. Identifikovani su prvi osumnjičeni.</a:t>
            </a: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13</a:t>
            </a:fld>
            <a:endParaRPr lang="en-GB" dirty="0"/>
          </a:p>
        </p:txBody>
      </p:sp>
    </p:spTree>
    <p:extLst>
      <p:ext uri="{BB962C8B-B14F-4D97-AF65-F5344CB8AC3E}">
        <p14:creationId xmlns:p14="http://schemas.microsoft.com/office/powerpoint/2010/main"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Prati podatke</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Tužilaštvo i sud su izdali određene naloge da se primene izvesne procesne radnje i tu su već preduzeti neki koraci. Počinje prikupljanje dokaza u standardnom i elektronskom obliku. Utvrđen je osnov sumnje da je učinjeno krivično delo.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Dokazi i saslušanja upućuju na to da jedna grupa ljudi koji ne moraju nužno biti povezani međusobno plasira informacije o nagradnim igrama ili na originalnim ili na lažnim kanalima </a:t>
            </a:r>
            <a:r>
              <a:rPr lang="sr-Latn-RS" i="1" dirty="0" err="1"/>
              <a:t>brendova</a:t>
            </a:r>
            <a:r>
              <a:rPr lang="sr-Latn-RS" i="1" dirty="0"/>
              <a:t> na društvenim mrežama. Pristup originalnim kanalima omogućen je zahvaljujući tome što su nezakonito pribavljeni podaci neophodni za </a:t>
            </a:r>
            <a:r>
              <a:rPr lang="sr-Latn-RS" i="1" dirty="0" err="1"/>
              <a:t>logovanje</a:t>
            </a:r>
            <a:r>
              <a:rPr lang="sr-Latn-RS" i="1" dirty="0"/>
              <a:t>. Ako su kanali koje koriste lažni, služe se kopijama originalnih oznaka </a:t>
            </a:r>
            <a:r>
              <a:rPr lang="sr-Latn-RS" i="1" dirty="0" err="1"/>
              <a:t>brenda</a:t>
            </a:r>
            <a:r>
              <a:rPr lang="sr-Latn-RS" i="1" dirty="0" smtClean="0"/>
              <a:t>.</a:t>
            </a:r>
          </a:p>
          <a:p>
            <a:pPr lvl="0" algn="just">
              <a:buFont typeface="Wingdings" panose="05000000000000000000" pitchFamily="2" charset="2"/>
              <a:buChar char="Ø"/>
            </a:pPr>
            <a:endParaRPr lang="en-US" dirty="0"/>
          </a:p>
          <a:p>
            <a:pPr algn="just">
              <a:buFont typeface="Wingdings" panose="05000000000000000000" pitchFamily="2" charset="2"/>
              <a:buChar char="Ø"/>
            </a:pPr>
            <a:r>
              <a:rPr lang="sr-Latn-RS" i="1" dirty="0"/>
              <a:t>Podaci o ličnostima koji su dobijeni prevarom u suštini predstavljaju robu. Prodaju se na „tamnom tržištu” u zemlji A licima koja plaćaju između 15 i 50 evra po fotografiji, zavisno od njenog kvaliteta. Novac se ponekad upućuje na bankovne račune, a ponekad se u te svrhe koristi </a:t>
            </a:r>
            <a:r>
              <a:rPr lang="sr-Latn-RS" i="1" dirty="0" err="1"/>
              <a:t>kriptovaluta</a:t>
            </a:r>
            <a:r>
              <a:rPr lang="sr-Latn-RS" i="1" dirty="0"/>
              <a:t>.</a:t>
            </a: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14</a:t>
            </a:fld>
            <a:endParaRPr lang="en-GB" dirty="0"/>
          </a:p>
        </p:txBody>
      </p:sp>
    </p:spTree>
    <p:extLst>
      <p:ext uri="{BB962C8B-B14F-4D97-AF65-F5344CB8AC3E}">
        <p14:creationId xmlns:p14="http://schemas.microsoft.com/office/powerpoint/2010/main"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Prati novac</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Pribavljaju se dodatne informacije. Identifikovani su naredni osumnjičeni u lancu i po nalozima tužilaštva i suda preduzimaju se dopunske mere i radnje.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Te radnje i mere koje se preduzimaju da bi se pribavili dokazi počinju da donose rezultate. Elektronski dokazi i saslušanja pokazuju da se podaci o ličnostima kupljeni na „tamnom tržištu” u stvari koriste za otvaranje platnih računa kod kompanije za </a:t>
            </a:r>
            <a:r>
              <a:rPr lang="sr-Latn-RS" i="1" dirty="0" err="1"/>
              <a:t>onlajn</a:t>
            </a:r>
            <a:r>
              <a:rPr lang="sr-Latn-RS" i="1" dirty="0"/>
              <a:t> plaćanja sa sedištem u zemlji B, koja inače podržava dobrovoljnu saradnju (sa organima reda). Otvaraju se platni računi na ime lica čije se lične isprave i fotografije u te svrhe koriste. Fotografija je jedan od uslova za otvaranje tog računa.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Dalja istraga pokazuje da na </a:t>
            </a:r>
            <a:r>
              <a:rPr lang="sr-Latn-RS" i="1" dirty="0" err="1"/>
              <a:t>novootvorene</a:t>
            </a:r>
            <a:r>
              <a:rPr lang="sr-Latn-RS" i="1" dirty="0"/>
              <a:t> račune u roku od 24 do 48 sati ležu depoziti od po 1.000 evra, uplaćeni u </a:t>
            </a:r>
            <a:r>
              <a:rPr lang="sr-Latn-RS" i="1" dirty="0" err="1"/>
              <a:t>kriptovaluti</a:t>
            </a:r>
            <a:r>
              <a:rPr lang="sr-Latn-RS" i="1" dirty="0"/>
              <a:t>. Budući da se koriste hiljade računa, jasno je da je reč o prometu velikih količina novca.</a:t>
            </a:r>
            <a:endParaRPr lang="en-US" dirty="0"/>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15</a:t>
            </a:fld>
            <a:endParaRPr lang="en-GB" dirty="0"/>
          </a:p>
        </p:txBody>
      </p:sp>
    </p:spTree>
    <p:extLst>
      <p:ext uri="{BB962C8B-B14F-4D97-AF65-F5344CB8AC3E}">
        <p14:creationId xmlns:p14="http://schemas.microsoft.com/office/powerpoint/2010/main"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Prati novac</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lvl="0" algn="just">
              <a:buFont typeface="Wingdings" panose="05000000000000000000" pitchFamily="2" charset="2"/>
              <a:buChar char="Ø"/>
            </a:pPr>
            <a:r>
              <a:rPr lang="sr-Latn-RS" sz="2400" i="1" dirty="0"/>
              <a:t>Dalja istraga pokazuje da </a:t>
            </a:r>
            <a:r>
              <a:rPr lang="sr-Latn-RS" sz="2400" i="1" dirty="0" err="1"/>
              <a:t>onlajn</a:t>
            </a:r>
            <a:r>
              <a:rPr lang="sr-Latn-RS" sz="2400" i="1" dirty="0"/>
              <a:t> platni računi u zemlji B imaju veze sa računima kod jedne </a:t>
            </a:r>
            <a:r>
              <a:rPr lang="sr-Latn-RS" sz="2400" i="1" dirty="0" err="1"/>
              <a:t>onlajn</a:t>
            </a:r>
            <a:r>
              <a:rPr lang="sr-Latn-RS" sz="2400" i="1" dirty="0"/>
              <a:t> kladionice u zemlji C, koja ne podržava dobrovoljnu saradnju. Čini se da se ista imena i iste lične isprave koriste i za otvaranje </a:t>
            </a:r>
            <a:r>
              <a:rPr lang="sr-Latn-RS" sz="2400" i="1" dirty="0" err="1"/>
              <a:t>onlajn</a:t>
            </a:r>
            <a:r>
              <a:rPr lang="sr-Latn-RS" sz="2400" i="1" dirty="0"/>
              <a:t> </a:t>
            </a:r>
            <a:r>
              <a:rPr lang="sr-Latn-RS" sz="2400" i="1" dirty="0" err="1"/>
              <a:t>kladioničarskih</a:t>
            </a:r>
            <a:r>
              <a:rPr lang="sr-Latn-RS" sz="2400" i="1" dirty="0"/>
              <a:t> računa u zemlji C. Neto novčani priliv ostvaruje se u potpunosti, što znači da ništa ne ostaje u zemlji B nego se sav novac prebacuje u zemlju C.</a:t>
            </a:r>
            <a:endParaRPr lang="en-US" sz="2400" dirty="0"/>
          </a:p>
          <a:p>
            <a:pPr lvl="0" algn="just">
              <a:buFont typeface="Wingdings" panose="05000000000000000000" pitchFamily="2" charset="2"/>
              <a:buChar char="Ø"/>
            </a:pPr>
            <a:r>
              <a:rPr lang="sr-Latn-RS" sz="2400" i="1" dirty="0"/>
              <a:t>Primenjuje se naredna grupa istražnih radnji i rezultati upućuju na to da se novac zaista uplaćuje na račune u zemlji C, ali tamo ne ostaje dugo. U roku od 24 do 48 sati novac se ponovo transferiše na </a:t>
            </a:r>
            <a:r>
              <a:rPr lang="sr-Latn-RS" sz="2400" i="1" dirty="0" err="1"/>
              <a:t>depozitne</a:t>
            </a:r>
            <a:r>
              <a:rPr lang="sr-Latn-RS" sz="2400" i="1" dirty="0"/>
              <a:t> račune sa kojih je izvršena prvobitna isplata. Posle transfera zatvaraju se i trajno se brišu računi u </a:t>
            </a:r>
            <a:r>
              <a:rPr lang="sr-Latn-RS" sz="2400" i="1" dirty="0" err="1"/>
              <a:t>onlajn</a:t>
            </a:r>
            <a:r>
              <a:rPr lang="sr-Latn-RS" sz="2400" i="1" dirty="0"/>
              <a:t> kladionici.</a:t>
            </a:r>
            <a:endParaRPr lang="en-US" sz="2400" dirty="0"/>
          </a:p>
          <a:p>
            <a:pPr lvl="0" algn="just">
              <a:buFont typeface="Wingdings" panose="05000000000000000000" pitchFamily="2" charset="2"/>
              <a:buChar char="Ø"/>
            </a:pPr>
            <a:r>
              <a:rPr lang="sr-Latn-RS" sz="2400" i="1" dirty="0"/>
              <a:t>Primenjuje se naredna grupa istražnih radnji i rezultati upućuju na to da se novac zaista uplaćuje na račune u zemlji C, ali tamo ne ostaje dugo. U roku od 24 do 48 sati on se ponovo vraća na račune sa kojih je obavljena početna uplata. Posle tog transfera zatvaraju se računi u </a:t>
            </a:r>
            <a:r>
              <a:rPr lang="sr-Latn-RS" sz="2400" i="1" dirty="0" err="1"/>
              <a:t>onlajn</a:t>
            </a:r>
            <a:r>
              <a:rPr lang="sr-Latn-RS" sz="2400" i="1" dirty="0"/>
              <a:t> kladionici i trajno se brišu.</a:t>
            </a:r>
            <a:endParaRPr lang="en-US" sz="2400"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Prati vođu</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lvl="0" algn="just">
              <a:buFont typeface="Wingdings" panose="05000000000000000000" pitchFamily="2" charset="2"/>
              <a:buChar char="Ø"/>
            </a:pPr>
            <a:r>
              <a:rPr lang="sr-Latn-RS" i="1" dirty="0"/>
              <a:t>Istraga se sada ponovo usmerila ka zemlji B i računima otvorenim kod kompanije za </a:t>
            </a:r>
            <a:r>
              <a:rPr lang="sr-Latn-RS" i="1" dirty="0" err="1"/>
              <a:t>onlajn</a:t>
            </a:r>
            <a:r>
              <a:rPr lang="sr-Latn-RS" i="1" dirty="0"/>
              <a:t> plaćanja. Svi računi sa kojih su izvršene početne uplate i koji su tada ispražnjeni sada ponovo imaju po 1.000 evra na ime „dobitnika nagrada” iz zemlje A.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Dalja analiza dokaza pokazuje da su u kratkom periodu izvršene transakcije između računa za </a:t>
            </a:r>
            <a:r>
              <a:rPr lang="sr-Latn-RS" i="1" dirty="0" err="1"/>
              <a:t>onlajn</a:t>
            </a:r>
            <a:r>
              <a:rPr lang="sr-Latn-RS" i="1" dirty="0"/>
              <a:t> uplate i, ovog puta, bankovnih računa pojedinaca u zemlji A. Transfer je izvršen u celosti tako da su transferisani svi depoziti od po 1.000 evra. Po završetku te transakcije računi su zatvoreni i izbrisani na platformi u zemlji B</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Policija u zemlji A nastavlja istragu. Prikuplja dodatne informacije i dokaze iz kojih se vidi da postoji izvestan broj pojedinaca u zemlji A koji dobijaju novčane uplate iz zemlje B. Čini se da među njima postoji određeni nivo koordinacije jer svi oni istog dana ili odlaze u banku ili povlače novac sa </a:t>
            </a:r>
            <a:r>
              <a:rPr lang="sr-Latn-RS" i="1" dirty="0" err="1"/>
              <a:t>bankomata</a:t>
            </a:r>
            <a:r>
              <a:rPr lang="sr-Latn-RS" i="1" dirty="0"/>
              <a:t>, i to u gotovo identičnim iznosima.</a:t>
            </a: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17</a:t>
            </a:fld>
            <a:endParaRPr lang="en-GB" dirty="0"/>
          </a:p>
        </p:txBody>
      </p:sp>
    </p:spTree>
    <p:extLst>
      <p:ext uri="{BB962C8B-B14F-4D97-AF65-F5344CB8AC3E}">
        <p14:creationId xmlns:p14="http://schemas.microsoft.com/office/powerpoint/2010/main"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Prati vođu</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lvl="0" algn="just">
              <a:buFont typeface="Wingdings" panose="05000000000000000000" pitchFamily="2" charset="2"/>
              <a:buChar char="Ø"/>
            </a:pPr>
            <a:r>
              <a:rPr lang="sr-Latn-RS" sz="2400" i="1" dirty="0"/>
              <a:t>Ono što se čini zanimljivim jeste to da sa nekih računa nije povučen sav novac, nego ostaje 5–10% </a:t>
            </a:r>
            <a:r>
              <a:rPr lang="sr-Latn-RS" sz="2400" i="1" dirty="0" err="1"/>
              <a:t>uplaćenog</a:t>
            </a:r>
            <a:r>
              <a:rPr lang="sr-Latn-RS" sz="2400" i="1" dirty="0"/>
              <a:t> iznosa. Međutim, komunikacija među pojedincima se na neki način odvija i dalje zato što ta vrsta akcije traje i dalje sve dok sav novac ne bude povučen ili dok na računu ne ostane određeni procentualni iznos.</a:t>
            </a:r>
            <a:endParaRPr lang="en-US" sz="2400" dirty="0"/>
          </a:p>
          <a:p>
            <a:pPr lvl="0" algn="just">
              <a:buFont typeface="Wingdings" panose="05000000000000000000" pitchFamily="2" charset="2"/>
              <a:buChar char="Ø"/>
            </a:pPr>
            <a:r>
              <a:rPr lang="sr-Latn-RS" sz="2400" i="1" dirty="0"/>
              <a:t>Policija nastavlja istragu. Dobija dopunske naloge tužilaštva i suda i utvrđuje dan za pokretanje terenske akcije. Tokom terenske akcije hapsi jedan broj lica i prikuplja elektronske i obične dokaze. Čini se da nije zaplenjeno mnogo novca. Zapisnici sa saslušanja pokazuju da osumnjičeni koriste društvene mreže i VOIP usluge da bi kontaktirali sa jednim licem iz zemlje E, koje je, kako izgleda, državljanin zemlje A.</a:t>
            </a:r>
            <a:endParaRPr lang="en-US" sz="2400" dirty="0"/>
          </a:p>
          <a:p>
            <a:pPr lvl="0" algn="just">
              <a:buFont typeface="Wingdings" panose="05000000000000000000" pitchFamily="2" charset="2"/>
              <a:buChar char="Ø"/>
            </a:pPr>
            <a:r>
              <a:rPr lang="sr-Latn-RS" sz="2400" i="1" dirty="0"/>
              <a:t>Neke od poruka pokazuju da osumnjičeni očekuju da predaju gotovinu tom licu kada ono stigne u zemlju A ili kada oni sami budu putovali u zemlju E, koja je u susedstvu zemlje A. Angažovana je Mreža 24/7.</a:t>
            </a:r>
            <a:endParaRPr lang="en-US" sz="2400"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14130" y="67958"/>
            <a:ext cx="772987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Izgradnja veština za borbu protiv </a:t>
            </a: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sr-Latn-RS" sz="4000" b="1" dirty="0" smtClean="0">
                <a:latin typeface="+mj-lt"/>
              </a:rPr>
              <a:t>Deo tri</a:t>
            </a:r>
            <a:r>
              <a:rPr lang="en-US" sz="4000" b="1" dirty="0">
                <a:latin typeface="+mj-lt"/>
              </a:rPr>
              <a:t/>
            </a:r>
            <a:br>
              <a:rPr lang="en-US" sz="4000" b="1" dirty="0">
                <a:latin typeface="+mj-lt"/>
              </a:rPr>
            </a:br>
            <a:r>
              <a:rPr lang="sr-Latn-RS" sz="4000" b="1" dirty="0" smtClean="0">
                <a:latin typeface="+mj-lt"/>
              </a:rPr>
              <a:t>Grupni rad</a:t>
            </a:r>
            <a:endParaRPr lang="en-US" sz="4000" b="1" dirty="0">
              <a:latin typeface="+mj-lt"/>
            </a:endParaRPr>
          </a:p>
        </p:txBody>
      </p:sp>
    </p:spTree>
    <p:extLst>
      <p:ext uri="{BB962C8B-B14F-4D97-AF65-F5344CB8AC3E}">
        <p14:creationId xmlns:p14="http://schemas.microsoft.com/office/powerpoint/2010/main"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solidFill>
                  <a:schemeClr val="bg1"/>
                </a:solidFill>
                <a:latin typeface="Verdana" charset="0"/>
                <a:cs typeface="Verdana" charset="0"/>
              </a:rPr>
              <a:t>Agenda</a:t>
            </a:r>
            <a:endParaRPr lang="en-GB"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sr-Latn-RS" sz="2200" b="1" dirty="0" smtClean="0"/>
              <a:t>Deo jedan</a:t>
            </a:r>
            <a:endParaRPr lang="en-GB" sz="2200" b="1" dirty="0"/>
          </a:p>
          <a:p>
            <a:pPr marL="342900" indent="-342900" eaLnBrk="1" hangingPunct="1">
              <a:lnSpc>
                <a:spcPct val="80000"/>
              </a:lnSpc>
              <a:buFont typeface="Wingdings" pitchFamily="2" charset="2"/>
              <a:buChar char="ü"/>
            </a:pPr>
            <a:r>
              <a:rPr lang="sr-Latn-RS" sz="2200" i="1" dirty="0" smtClean="0"/>
              <a:t>Uvod</a:t>
            </a:r>
            <a:endParaRPr lang="en-GB" sz="2200" i="1" dirty="0"/>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r-Latn-RS" sz="2200" b="1" dirty="0" smtClean="0"/>
              <a:t>Deo dva</a:t>
            </a:r>
            <a:endParaRPr lang="en-GB" sz="2200" b="1" dirty="0"/>
          </a:p>
          <a:p>
            <a:pPr marL="342900" indent="-342900" eaLnBrk="1" hangingPunct="1">
              <a:lnSpc>
                <a:spcPct val="80000"/>
              </a:lnSpc>
              <a:buFont typeface="Wingdings" pitchFamily="2" charset="2"/>
              <a:buChar char="ü"/>
            </a:pPr>
            <a:r>
              <a:rPr lang="sr-Latn-RS" sz="2200" i="1" dirty="0" smtClean="0"/>
              <a:t>Sinopsis studije slučaja</a:t>
            </a:r>
            <a:endParaRPr lang="en-GB" sz="2200" i="1" dirty="0"/>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r-Latn-RS" sz="2200" b="1" dirty="0" smtClean="0"/>
              <a:t>Deo tri</a:t>
            </a:r>
            <a:endParaRPr lang="en-GB" sz="2200" b="1" dirty="0"/>
          </a:p>
          <a:p>
            <a:pPr marL="342900" indent="-342900">
              <a:lnSpc>
                <a:spcPct val="80000"/>
              </a:lnSpc>
              <a:buFont typeface="Wingdings" pitchFamily="2" charset="2"/>
              <a:buChar char="ü"/>
            </a:pPr>
            <a:r>
              <a:rPr lang="sr-Latn-RS" sz="2200" i="1" dirty="0" smtClean="0">
                <a:ea typeface="ＭＳ Ｐゴシック" charset="0"/>
                <a:cs typeface="ＭＳ Ｐゴシック" charset="0"/>
              </a:rPr>
              <a:t>Grupni rad</a:t>
            </a:r>
            <a:endParaRPr lang="en-GB" sz="2200" i="1" dirty="0">
              <a:ea typeface="ＭＳ Ｐゴシック" charset="0"/>
              <a:cs typeface="ＭＳ Ｐゴシック" charset="0"/>
            </a:endParaRP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sr-Latn-RS" sz="2200" b="1" dirty="0" smtClean="0"/>
              <a:t>Deo četiri</a:t>
            </a:r>
          </a:p>
          <a:p>
            <a:pPr marL="342900" indent="-342900">
              <a:lnSpc>
                <a:spcPct val="80000"/>
              </a:lnSpc>
              <a:buFont typeface="Wingdings" pitchFamily="2" charset="2"/>
              <a:buChar char="ü"/>
            </a:pPr>
            <a:r>
              <a:rPr lang="sr-Latn-RS" sz="2200" i="1" dirty="0" smtClean="0"/>
              <a:t>Grupni izveštaj</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sr-Latn-RS" sz="2200" b="1" dirty="0" smtClean="0"/>
              <a:t>Deo pet</a:t>
            </a:r>
            <a:endParaRPr lang="en-GB" sz="2200" dirty="0"/>
          </a:p>
          <a:p>
            <a:pPr marL="342900" indent="-342900">
              <a:lnSpc>
                <a:spcPct val="80000"/>
              </a:lnSpc>
              <a:buFont typeface="Wingdings" pitchFamily="2" charset="2"/>
              <a:buChar char="ü"/>
            </a:pPr>
            <a:r>
              <a:rPr lang="sr-Latn-RS" sz="2200" i="1" dirty="0" smtClean="0"/>
              <a:t>Zaključci</a:t>
            </a:r>
            <a:endParaRPr lang="en-GB" sz="2200" i="1" dirty="0"/>
          </a:p>
        </p:txBody>
      </p:sp>
      <p:pic>
        <p:nvPicPr>
          <p:cNvPr id="8" name="Picture 7">
            <a:extLst>
              <a:ext uri="{FF2B5EF4-FFF2-40B4-BE49-F238E27FC236}">
                <a16:creationId xmlns:a16="http://schemas.microsoft.com/office/drawing/2014/main" xmlns=""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endParaRPr lang="en-GB" dirty="0"/>
          </a:p>
        </p:txBody>
      </p:sp>
      <p:sp>
        <p:nvSpPr>
          <p:cNvPr id="8" name="Rectangle 7">
            <a:extLst>
              <a:ext uri="{FF2B5EF4-FFF2-40B4-BE49-F238E27FC236}">
                <a16:creationId xmlns:a16="http://schemas.microsoft.com/office/drawing/2014/main" xmlns="" id="{7FA81925-418B-D44C-9255-2AEBBFBC0ADA}"/>
              </a:ext>
            </a:extLst>
          </p:cNvPr>
          <p:cNvSpPr/>
          <p:nvPr/>
        </p:nvSpPr>
        <p:spPr>
          <a:xfrm>
            <a:off x="255210" y="1260380"/>
            <a:ext cx="4572000" cy="5147563"/>
          </a:xfrm>
          <a:prstGeom prst="rect">
            <a:avLst/>
          </a:prstGeom>
        </p:spPr>
        <p:txBody>
          <a:bodyPr>
            <a:spAutoFit/>
          </a:bodyPr>
          <a:lstStyle/>
          <a:p>
            <a:pPr marL="342900" indent="-342900" algn="just">
              <a:buFont typeface="Wingdings" pitchFamily="2" charset="2"/>
              <a:buChar char="Ø"/>
            </a:pPr>
            <a:r>
              <a:rPr lang="sr-Latn-RS" sz="2800" b="1" dirty="0" smtClean="0">
                <a:solidFill>
                  <a:srgbClr val="FF0000"/>
                </a:solidFill>
              </a:rPr>
              <a:t>Podela zadataka</a:t>
            </a:r>
            <a:r>
              <a:rPr lang="en-GB" sz="2800" b="1" dirty="0" smtClean="0">
                <a:solidFill>
                  <a:srgbClr val="FF0000"/>
                </a:solidFill>
              </a:rPr>
              <a:t>:</a:t>
            </a:r>
            <a:endParaRPr lang="en-GB" sz="2800" b="1" dirty="0">
              <a:solidFill>
                <a:srgbClr val="FF0000"/>
              </a:solidFill>
            </a:endParaRPr>
          </a:p>
          <a:p>
            <a:pPr marL="342900" indent="-342900" algn="just">
              <a:buFont typeface="Wingdings" pitchFamily="2" charset="2"/>
              <a:buChar char="Ø"/>
            </a:pPr>
            <a:endParaRPr lang="en-GB" sz="2050" b="1" dirty="0"/>
          </a:p>
          <a:p>
            <a:pPr marL="342900" indent="-342900" algn="just">
              <a:buFont typeface="Wingdings" pitchFamily="2" charset="2"/>
              <a:buChar char="Ø"/>
            </a:pPr>
            <a:r>
              <a:rPr lang="sr-Latn-RS" sz="2000" b="1" dirty="0" smtClean="0"/>
              <a:t>Grupa br. </a:t>
            </a:r>
            <a:r>
              <a:rPr lang="en-GB" sz="2000" b="1" dirty="0" smtClean="0"/>
              <a:t>1</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„Ko sam ja</a:t>
            </a:r>
            <a:r>
              <a:rPr lang="en-GB" sz="2000" b="1" dirty="0" smtClean="0">
                <a:solidFill>
                  <a:srgbClr val="FF0000"/>
                </a:solidFill>
              </a:rPr>
              <a:t>?”</a:t>
            </a:r>
            <a:endParaRPr lang="en-GB" sz="2000" dirty="0"/>
          </a:p>
          <a:p>
            <a:pPr marL="342900" indent="-342900" algn="just">
              <a:buFont typeface="Wingdings" pitchFamily="2" charset="2"/>
              <a:buChar char="Ø"/>
            </a:pPr>
            <a:r>
              <a:rPr lang="sr-Latn-RS" sz="2000" b="1" dirty="0" smtClean="0"/>
              <a:t>Grupa br. </a:t>
            </a:r>
            <a:r>
              <a:rPr lang="en-GB" sz="2000" b="1" dirty="0" smtClean="0"/>
              <a:t>2</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„Prati podatke</a:t>
            </a:r>
            <a:r>
              <a:rPr lang="en-GB" sz="2000" b="1" dirty="0" smtClean="0">
                <a:solidFill>
                  <a:srgbClr val="FF0000"/>
                </a:solidFill>
              </a:rPr>
              <a:t>”</a:t>
            </a:r>
            <a:endParaRPr lang="en-GB" sz="2000" dirty="0"/>
          </a:p>
          <a:p>
            <a:pPr marL="342900" indent="-342900" algn="just">
              <a:buFont typeface="Wingdings" pitchFamily="2" charset="2"/>
              <a:buChar char="Ø"/>
            </a:pPr>
            <a:r>
              <a:rPr lang="sr-Latn-RS" sz="2000" b="1" dirty="0" smtClean="0"/>
              <a:t>Grupa br. </a:t>
            </a:r>
            <a:r>
              <a:rPr lang="en-GB" sz="2000" b="1" dirty="0" smtClean="0"/>
              <a:t>3</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„Prati novac</a:t>
            </a:r>
            <a:r>
              <a:rPr lang="en-GB" sz="2000" b="1" dirty="0" smtClean="0">
                <a:solidFill>
                  <a:srgbClr val="FF0000"/>
                </a:solidFill>
              </a:rPr>
              <a:t>”</a:t>
            </a:r>
            <a:endParaRPr lang="en-GB" sz="2000" dirty="0"/>
          </a:p>
          <a:p>
            <a:pPr marL="342900" indent="-342900" algn="just">
              <a:buFont typeface="Wingdings" pitchFamily="2" charset="2"/>
              <a:buChar char="Ø"/>
            </a:pPr>
            <a:r>
              <a:rPr lang="sr-Latn-RS" sz="2000" b="1" dirty="0" smtClean="0"/>
              <a:t>Grupa br. </a:t>
            </a:r>
            <a:r>
              <a:rPr lang="en-GB" sz="2000" b="1" dirty="0" smtClean="0"/>
              <a:t>4</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„Prati vođu</a:t>
            </a:r>
            <a:r>
              <a:rPr lang="en-GB" sz="2000" b="1" dirty="0" smtClean="0">
                <a:solidFill>
                  <a:srgbClr val="FF0000"/>
                </a:solidFill>
              </a:rPr>
              <a:t>”</a:t>
            </a:r>
            <a:endParaRPr lang="en-GB" sz="2000" dirty="0"/>
          </a:p>
          <a:p>
            <a:pPr marL="342900" lvl="0" indent="-342900" algn="just">
              <a:buFont typeface="Wingdings" panose="05000000000000000000" pitchFamily="2" charset="2"/>
              <a:buChar char="Ø"/>
            </a:pPr>
            <a:r>
              <a:rPr lang="sr-Latn-RS" sz="2000" dirty="0"/>
              <a:t>Odvaja se 40 ili više od 40 minuta za analizu i pripremu izveštaja o slučaju</a:t>
            </a:r>
            <a:endParaRPr lang="en-US" sz="2000" dirty="0"/>
          </a:p>
          <a:p>
            <a:pPr marL="342900" lvl="0" indent="-342900" algn="just">
              <a:buFont typeface="Wingdings" panose="05000000000000000000" pitchFamily="2" charset="2"/>
              <a:buChar char="Ø"/>
            </a:pPr>
            <a:r>
              <a:rPr lang="sr-Latn-RS" sz="2000" dirty="0"/>
              <a:t>10–15 minuta za predstavljanje grupnih zaključaka; zaključke predstavlja izvestilac grupe ili cela grupa</a:t>
            </a:r>
            <a:endParaRPr lang="en-US" sz="2000" dirty="0"/>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endParaRPr lang="en-GB"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297412" y="1309818"/>
            <a:ext cx="5125193" cy="4508927"/>
          </a:xfrm>
          <a:prstGeom prst="rect">
            <a:avLst/>
          </a:prstGeom>
        </p:spPr>
        <p:txBody>
          <a:bodyPr wrap="square">
            <a:spAutoFit/>
          </a:bodyPr>
          <a:lstStyle/>
          <a:p>
            <a:pPr marL="342900" indent="-342900" algn="just">
              <a:buFont typeface="Wingdings" pitchFamily="2" charset="2"/>
              <a:buChar char="Ø"/>
            </a:pPr>
            <a:r>
              <a:rPr lang="sr-Latn-RS" sz="2800" b="1" dirty="0" smtClean="0">
                <a:solidFill>
                  <a:srgbClr val="FF0000"/>
                </a:solidFill>
              </a:rPr>
              <a:t>Glavna pitanja</a:t>
            </a:r>
            <a:r>
              <a:rPr lang="en-GB" sz="2800" b="1" dirty="0" smtClean="0">
                <a:solidFill>
                  <a:srgbClr val="FF0000"/>
                </a:solidFill>
              </a:rPr>
              <a:t>:</a:t>
            </a:r>
          </a:p>
          <a:p>
            <a:pPr marL="342900" indent="-342900" algn="just">
              <a:buFont typeface="Wingdings" pitchFamily="2" charset="2"/>
              <a:buChar char="Ø"/>
            </a:pPr>
            <a:endParaRPr lang="en-GB" sz="2050" b="1" dirty="0"/>
          </a:p>
          <a:p>
            <a:pPr marL="342900" lvl="0" indent="-342900">
              <a:buFont typeface="Arial" panose="020B0604020202020204" pitchFamily="34" charset="0"/>
              <a:buChar char="•"/>
            </a:pPr>
            <a:r>
              <a:rPr lang="sr-Latn-RS" sz="2000" i="1" dirty="0"/>
              <a:t>Početak i ustrojstvo sheme</a:t>
            </a:r>
            <a:endParaRPr lang="en-US" sz="2000" dirty="0"/>
          </a:p>
          <a:p>
            <a:pPr marL="342900" lvl="0" indent="-342900">
              <a:buFont typeface="Arial" panose="020B0604020202020204" pitchFamily="34" charset="0"/>
              <a:buChar char="•"/>
            </a:pPr>
            <a:r>
              <a:rPr lang="sr-Latn-RS" sz="2000" i="1" dirty="0"/>
              <a:t>Elektronski dokazi</a:t>
            </a:r>
            <a:endParaRPr lang="en-US" sz="2000" dirty="0"/>
          </a:p>
          <a:p>
            <a:pPr marL="342900" lvl="0" indent="-342900">
              <a:buFont typeface="Arial" panose="020B0604020202020204" pitchFamily="34" charset="0"/>
              <a:buChar char="•"/>
            </a:pPr>
            <a:r>
              <a:rPr lang="sr-Latn-RS" sz="2000" i="1" dirty="0"/>
              <a:t>Saradnja između javnog i privatnog sektora</a:t>
            </a:r>
            <a:endParaRPr lang="en-US" sz="2000" dirty="0"/>
          </a:p>
          <a:p>
            <a:pPr marL="342900" lvl="0" indent="-342900">
              <a:buFont typeface="Arial" panose="020B0604020202020204" pitchFamily="34" charset="0"/>
              <a:buChar char="•"/>
            </a:pPr>
            <a:r>
              <a:rPr lang="sr-Latn-RS" sz="2000" i="1" dirty="0"/>
              <a:t>Kompanije za plaćanje i za klađenje </a:t>
            </a:r>
            <a:endParaRPr lang="en-US" sz="2000" dirty="0"/>
          </a:p>
          <a:p>
            <a:pPr marL="342900" lvl="0" indent="-342900">
              <a:buFont typeface="Arial" panose="020B0604020202020204" pitchFamily="34" charset="0"/>
              <a:buChar char="•"/>
            </a:pPr>
            <a:r>
              <a:rPr lang="sr-Latn-RS" sz="2000" i="1" dirty="0"/>
              <a:t>Davaoci internet usluga</a:t>
            </a:r>
            <a:endParaRPr lang="en-US" sz="2000" dirty="0"/>
          </a:p>
          <a:p>
            <a:pPr marL="342900" lvl="0" indent="-342900">
              <a:buFont typeface="Arial" panose="020B0604020202020204" pitchFamily="34" charset="0"/>
              <a:buChar char="•"/>
            </a:pPr>
            <a:r>
              <a:rPr lang="sr-Latn-RS" sz="2000" i="1" dirty="0"/>
              <a:t>Bankovni računi</a:t>
            </a:r>
            <a:endParaRPr lang="en-US" sz="2000" dirty="0"/>
          </a:p>
          <a:p>
            <a:pPr marL="342900" lvl="0" indent="-342900">
              <a:buFont typeface="Arial" panose="020B0604020202020204" pitchFamily="34" charset="0"/>
              <a:buChar char="•"/>
            </a:pPr>
            <a:r>
              <a:rPr lang="sr-Latn-RS" sz="2000" i="1" dirty="0"/>
              <a:t>Protok novca</a:t>
            </a:r>
            <a:endParaRPr lang="en-US" sz="2000" dirty="0"/>
          </a:p>
          <a:p>
            <a:pPr marL="342900" lvl="0" indent="-342900">
              <a:buFont typeface="Arial" panose="020B0604020202020204" pitchFamily="34" charset="0"/>
              <a:buChar char="•"/>
            </a:pPr>
            <a:r>
              <a:rPr lang="sr-Latn-RS" sz="2000" i="1" dirty="0"/>
              <a:t>Komunikacija među </a:t>
            </a:r>
            <a:r>
              <a:rPr lang="sr-Latn-RS" sz="2000" i="1" dirty="0" err="1"/>
              <a:t>počiniocima</a:t>
            </a:r>
            <a:endParaRPr lang="en-US" sz="2000" dirty="0"/>
          </a:p>
          <a:p>
            <a:pPr marL="342900" lvl="0" indent="-342900">
              <a:buFont typeface="Arial" panose="020B0604020202020204" pitchFamily="34" charset="0"/>
              <a:buChar char="•"/>
            </a:pPr>
            <a:r>
              <a:rPr lang="sr-Latn-RS" sz="2000" i="1" dirty="0"/>
              <a:t>Pravni okvir</a:t>
            </a:r>
            <a:endParaRPr lang="en-US" sz="2000" dirty="0"/>
          </a:p>
          <a:p>
            <a:pPr marL="342900" lvl="0" indent="-342900">
              <a:buFont typeface="Arial" panose="020B0604020202020204" pitchFamily="34" charset="0"/>
              <a:buChar char="•"/>
            </a:pPr>
            <a:r>
              <a:rPr lang="sr-Latn-RS" sz="2000" i="1" dirty="0"/>
              <a:t>Nadležnost</a:t>
            </a:r>
            <a:endParaRPr lang="en-US" sz="2000" dirty="0"/>
          </a:p>
          <a:p>
            <a:pPr marL="342900" lvl="0" indent="-342900">
              <a:buFont typeface="Arial" panose="020B0604020202020204" pitchFamily="34" charset="0"/>
              <a:buChar char="•"/>
            </a:pPr>
            <a:r>
              <a:rPr lang="sr-Latn-RS" sz="2000" i="1" dirty="0"/>
              <a:t>Domaća i međunarodna saradnja</a:t>
            </a:r>
            <a:endParaRPr lang="en-US" sz="2000" dirty="0"/>
          </a:p>
          <a:p>
            <a:pPr marL="342900" indent="-342900" algn="just">
              <a:buFont typeface="Wingdings" pitchFamily="2" charset="2"/>
              <a:buChar char="Ø"/>
            </a:pPr>
            <a:endParaRPr lang="en-GB" sz="2050" b="1" dirty="0"/>
          </a:p>
        </p:txBody>
      </p:sp>
      <p:pic>
        <p:nvPicPr>
          <p:cNvPr id="10" name="Picture 9">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endParaRPr lang="en-GB" dirty="0"/>
          </a:p>
        </p:txBody>
      </p:sp>
      <p:sp>
        <p:nvSpPr>
          <p:cNvPr id="9" name="Rectangle 8">
            <a:extLst>
              <a:ext uri="{FF2B5EF4-FFF2-40B4-BE49-F238E27FC236}">
                <a16:creationId xmlns:a16="http://schemas.microsoft.com/office/drawing/2014/main" xmlns="" id="{7FA81925-418B-D44C-9255-2AEBBFBC0ADA}"/>
              </a:ext>
            </a:extLst>
          </p:cNvPr>
          <p:cNvSpPr/>
          <p:nvPr/>
        </p:nvSpPr>
        <p:spPr>
          <a:xfrm>
            <a:off x="253712" y="1428689"/>
            <a:ext cx="5317748" cy="4224233"/>
          </a:xfrm>
          <a:prstGeom prst="rect">
            <a:avLst/>
          </a:prstGeom>
        </p:spPr>
        <p:txBody>
          <a:bodyPr wrap="square">
            <a:spAutoFit/>
          </a:bodyPr>
          <a:lstStyle/>
          <a:p>
            <a:pPr marL="342900" indent="-342900" algn="just">
              <a:buFont typeface="Wingdings" pitchFamily="2" charset="2"/>
              <a:buChar char="Ø"/>
            </a:pPr>
            <a:r>
              <a:rPr lang="sr-Latn-RS" sz="2800" b="1" dirty="0" smtClean="0">
                <a:solidFill>
                  <a:srgbClr val="FF0000"/>
                </a:solidFill>
              </a:rPr>
              <a:t>Glavna pitanja</a:t>
            </a:r>
            <a:r>
              <a:rPr lang="en-GB" sz="2800" b="1" dirty="0" smtClean="0">
                <a:solidFill>
                  <a:srgbClr val="FF0000"/>
                </a:solidFill>
              </a:rPr>
              <a:t>:</a:t>
            </a:r>
            <a:endParaRPr lang="en-GB" sz="2800" b="1" dirty="0">
              <a:solidFill>
                <a:srgbClr val="FF0000"/>
              </a:solidFill>
            </a:endParaRPr>
          </a:p>
          <a:p>
            <a:pPr marL="342900" indent="-342900" algn="just">
              <a:buFont typeface="Wingdings" pitchFamily="2" charset="2"/>
              <a:buChar char="Ø"/>
            </a:pPr>
            <a:endParaRPr lang="en-GB" sz="2050" b="1" dirty="0"/>
          </a:p>
          <a:p>
            <a:pPr marL="342900" lvl="0" indent="-342900" algn="just">
              <a:buFont typeface="Arial" panose="020B0604020202020204" pitchFamily="34" charset="0"/>
              <a:buChar char="•"/>
            </a:pPr>
            <a:r>
              <a:rPr lang="sr-Latn-RS" sz="2000" i="1" dirty="0"/>
              <a:t>Koje se </a:t>
            </a:r>
            <a:r>
              <a:rPr lang="sr-Latn-RS" sz="2000" i="1" dirty="0" err="1"/>
              <a:t>materijalnopravne</a:t>
            </a:r>
            <a:r>
              <a:rPr lang="sr-Latn-RS" sz="2000" i="1" dirty="0"/>
              <a:t> odredbe Konvencije o </a:t>
            </a:r>
            <a:r>
              <a:rPr lang="sr-Latn-RS" sz="2000" i="1" dirty="0" err="1"/>
              <a:t>visokotehnološkom</a:t>
            </a:r>
            <a:r>
              <a:rPr lang="sr-Latn-RS" sz="2000" i="1" dirty="0"/>
              <a:t> kriminalu mogu primeniti i zašto? </a:t>
            </a:r>
            <a:endParaRPr lang="en-US" sz="2000" dirty="0"/>
          </a:p>
          <a:p>
            <a:pPr marL="342900" lvl="0" indent="-342900" algn="just">
              <a:buFont typeface="Arial" panose="020B0604020202020204" pitchFamily="34" charset="0"/>
              <a:buChar char="•"/>
            </a:pPr>
            <a:r>
              <a:rPr lang="sr-Latn-RS" sz="2000" i="1" dirty="0"/>
              <a:t>Koji se procesni krivičnopravni članovi Konvencije o </a:t>
            </a:r>
            <a:r>
              <a:rPr lang="sr-Latn-RS" sz="2000" i="1" dirty="0" err="1"/>
              <a:t>visokotehnološkom</a:t>
            </a:r>
            <a:r>
              <a:rPr lang="sr-Latn-RS" sz="2000" i="1" dirty="0"/>
              <a:t> kriminalu mogu primeniti i zašto?</a:t>
            </a:r>
            <a:endParaRPr lang="en-US" sz="2000" dirty="0"/>
          </a:p>
          <a:p>
            <a:pPr marL="342900" lvl="0" indent="-342900" algn="just">
              <a:buFont typeface="Arial" panose="020B0604020202020204" pitchFamily="34" charset="0"/>
              <a:buChar char="•"/>
            </a:pPr>
            <a:r>
              <a:rPr lang="sr-Latn-RS" sz="2000" i="1" dirty="0"/>
              <a:t>Koji se članovi Konvencije o </a:t>
            </a:r>
            <a:r>
              <a:rPr lang="sr-Latn-RS" sz="2000" i="1" dirty="0" err="1"/>
              <a:t>visokotehnološkom</a:t>
            </a:r>
            <a:r>
              <a:rPr lang="sr-Latn-RS" sz="2000" i="1" dirty="0"/>
              <a:t> kriminalu koji se odnose na uzajamnu pravnu pomoć mogu primeniti i zašto?</a:t>
            </a:r>
            <a:endParaRPr lang="en-US" sz="2000" dirty="0"/>
          </a:p>
          <a:p>
            <a:pPr marL="342900" lvl="0" indent="-342900" algn="just">
              <a:buFont typeface="Arial" panose="020B0604020202020204" pitchFamily="34" charset="0"/>
              <a:buChar char="•"/>
            </a:pPr>
            <a:r>
              <a:rPr lang="sr-Latn-RS" sz="2000" i="1" dirty="0"/>
              <a:t>Šta su glavni zaključci slučaja?</a:t>
            </a:r>
            <a:endParaRPr lang="en-US" sz="2000" dirty="0"/>
          </a:p>
          <a:p>
            <a:pPr marL="342900" lvl="0" indent="-342900" algn="just">
              <a:buFont typeface="Arial" panose="020B0604020202020204" pitchFamily="34" charset="0"/>
              <a:buChar char="•"/>
            </a:pPr>
            <a:r>
              <a:rPr lang="sr-Latn-RS" sz="2000" i="1" dirty="0"/>
              <a:t>Da li je slučaj spreman da bude iznet pred sud?</a:t>
            </a:r>
            <a:endParaRPr lang="en-US" sz="2000"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xmlns="" id="{7FA81925-418B-D44C-9255-2AEBBFBC0ADA}"/>
              </a:ext>
            </a:extLst>
          </p:cNvPr>
          <p:cNvSpPr/>
          <p:nvPr/>
        </p:nvSpPr>
        <p:spPr>
          <a:xfrm>
            <a:off x="317508" y="1170300"/>
            <a:ext cx="5285850" cy="4470455"/>
          </a:xfrm>
          <a:prstGeom prst="rect">
            <a:avLst/>
          </a:prstGeom>
        </p:spPr>
        <p:txBody>
          <a:bodyPr wrap="square">
            <a:spAutoFit/>
          </a:bodyPr>
          <a:lstStyle/>
          <a:p>
            <a:pPr marL="342900" indent="-342900" algn="just">
              <a:buFont typeface="Wingdings" pitchFamily="2" charset="2"/>
              <a:buChar char="Ø"/>
            </a:pPr>
            <a:r>
              <a:rPr lang="sr-Latn-RS" sz="2400" b="1" dirty="0" smtClean="0">
                <a:solidFill>
                  <a:srgbClr val="FF0000"/>
                </a:solidFill>
              </a:rPr>
              <a:t>Posebna pitanja za grupu br. 1</a:t>
            </a:r>
            <a:r>
              <a:rPr lang="en-GB" sz="2400" b="1" dirty="0" smtClean="0">
                <a:solidFill>
                  <a:srgbClr val="FF0000"/>
                </a:solidFill>
              </a:rPr>
              <a:t>:</a:t>
            </a:r>
            <a:endParaRPr lang="en-GB" sz="2400" b="1" dirty="0">
              <a:solidFill>
                <a:srgbClr val="FF0000"/>
              </a:solidFill>
            </a:endParaRPr>
          </a:p>
          <a:p>
            <a:pPr marL="342900" indent="-342900" algn="just">
              <a:buFont typeface="Wingdings" pitchFamily="2" charset="2"/>
              <a:buChar char="Ø"/>
            </a:pPr>
            <a:endParaRPr lang="en-GB" sz="2050" b="1" dirty="0"/>
          </a:p>
          <a:p>
            <a:pPr marL="342900" lvl="0" indent="-342900" algn="just">
              <a:buFont typeface="Arial" panose="020B0604020202020204" pitchFamily="34" charset="0"/>
              <a:buChar char="•"/>
            </a:pPr>
            <a:r>
              <a:rPr lang="sr-Latn-RS" sz="2000" i="1" dirty="0"/>
              <a:t>Kako pribaviti informacije/dokaze o sadržaju i autentičnosti nagradne igre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pribaviti informacije/dokaze o rukovođenju igrom</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proveriti da li je naneta šteta žrtvama</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Šta bi mogla da bude kvalifikacija početnog krivičnog dela</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Šta bi trebalo da budu sledeći koraci?</a:t>
            </a:r>
            <a:endParaRPr lang="en-US" sz="2000" dirty="0"/>
          </a:p>
        </p:txBody>
      </p:sp>
    </p:spTree>
    <p:extLst>
      <p:ext uri="{BB962C8B-B14F-4D97-AF65-F5344CB8AC3E}">
        <p14:creationId xmlns:p14="http://schemas.microsoft.com/office/powerpoint/2010/main"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748769"/>
            <a:ext cx="6163492" cy="5416868"/>
          </a:xfrm>
          <a:prstGeom prst="rect">
            <a:avLst/>
          </a:prstGeom>
        </p:spPr>
        <p:txBody>
          <a:bodyPr wrap="square">
            <a:spAutoFit/>
          </a:bodyPr>
          <a:lstStyle/>
          <a:p>
            <a:pPr marL="342900" indent="-342900" algn="just">
              <a:buFont typeface="Wingdings" pitchFamily="2" charset="2"/>
              <a:buChar char="Ø"/>
            </a:pPr>
            <a:endParaRPr lang="en-GB" sz="2400" b="1" dirty="0" smtClean="0">
              <a:solidFill>
                <a:srgbClr val="FF0000"/>
              </a:solidFill>
            </a:endParaRPr>
          </a:p>
          <a:p>
            <a:pPr marL="342900" indent="-342900" algn="just">
              <a:buFont typeface="Wingdings" pitchFamily="2" charset="2"/>
              <a:buChar char="Ø"/>
            </a:pPr>
            <a:r>
              <a:rPr lang="sr-Latn-RS" sz="2400" b="1" dirty="0" smtClean="0">
                <a:solidFill>
                  <a:srgbClr val="FF0000"/>
                </a:solidFill>
              </a:rPr>
              <a:t>Pitanja za grupu br. 2</a:t>
            </a:r>
            <a:r>
              <a:rPr lang="en-GB" sz="2400" b="1" dirty="0" smtClean="0">
                <a:solidFill>
                  <a:srgbClr val="FF0000"/>
                </a:solidFill>
              </a:rPr>
              <a:t>:</a:t>
            </a:r>
            <a:endParaRPr lang="en-GB" sz="2400" b="1" dirty="0">
              <a:solidFill>
                <a:srgbClr val="FF0000"/>
              </a:solidFill>
            </a:endParaRPr>
          </a:p>
          <a:p>
            <a:pPr marL="342900" indent="-342900" algn="just">
              <a:buFont typeface="Wingdings" pitchFamily="2" charset="2"/>
              <a:buChar char="Ø"/>
            </a:pPr>
            <a:endParaRPr lang="en-GB" b="1" dirty="0"/>
          </a:p>
          <a:p>
            <a:pPr marL="342900" lvl="0" indent="-342900" algn="just">
              <a:buFont typeface="Arial" panose="020B0604020202020204" pitchFamily="34" charset="0"/>
              <a:buChar char="•"/>
            </a:pPr>
            <a:r>
              <a:rPr lang="sr-Latn-RS" sz="2000" i="1" dirty="0"/>
              <a:t>Kakvu vrstu zahteva treba uputiti na adrese ISP</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se vrste elektronskih dokaza tražiti</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će biti identifikovani prvi osumnjičeni</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dodatne istražne radnje biti preduzete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će se nabaviti akreditivi za </a:t>
            </a:r>
            <a:r>
              <a:rPr lang="sr-Latn-RS" sz="2000" i="1" dirty="0" err="1"/>
              <a:t>logovanje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Na koji će se način potvrditi finansijske transakcije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Kakva treba da bude kvalifikacija dodatnog krivičnog dela?</a:t>
            </a:r>
            <a:endParaRPr lang="en-US" sz="2000" dirty="0"/>
          </a:p>
        </p:txBody>
      </p:sp>
    </p:spTree>
    <p:extLst>
      <p:ext uri="{BB962C8B-B14F-4D97-AF65-F5344CB8AC3E}">
        <p14:creationId xmlns:p14="http://schemas.microsoft.com/office/powerpoint/2010/main"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03620" y="937235"/>
            <a:ext cx="6052630" cy="5324535"/>
          </a:xfrm>
          <a:prstGeom prst="rect">
            <a:avLst/>
          </a:prstGeom>
        </p:spPr>
        <p:txBody>
          <a:bodyPr wrap="square">
            <a:spAutoFit/>
          </a:bodyPr>
          <a:lstStyle/>
          <a:p>
            <a:pPr algn="just"/>
            <a:endParaRPr lang="en-GB" b="1" dirty="0"/>
          </a:p>
          <a:p>
            <a:pPr marL="342900" indent="-342900" algn="just">
              <a:buFont typeface="Wingdings" pitchFamily="2" charset="2"/>
              <a:buChar char="Ø"/>
            </a:pPr>
            <a:r>
              <a:rPr lang="sr-Latn-RS" sz="2400" b="1" dirty="0" smtClean="0">
                <a:solidFill>
                  <a:srgbClr val="FF0000"/>
                </a:solidFill>
              </a:rPr>
              <a:t>Pitanja za grupu br. 3</a:t>
            </a:r>
            <a:r>
              <a:rPr lang="en-GB" sz="2400" b="1" dirty="0" smtClean="0">
                <a:solidFill>
                  <a:srgbClr val="FF0000"/>
                </a:solidFill>
              </a:rPr>
              <a:t>:</a:t>
            </a:r>
            <a:endParaRPr lang="en-GB" sz="2400" b="1" dirty="0">
              <a:solidFill>
                <a:srgbClr val="FF0000"/>
              </a:solidFill>
            </a:endParaRPr>
          </a:p>
          <a:p>
            <a:pPr marL="342900" indent="-342900" algn="just">
              <a:buFont typeface="Wingdings" pitchFamily="2" charset="2"/>
              <a:buChar char="Ø"/>
            </a:pPr>
            <a:endParaRPr lang="en-GB" b="1" dirty="0"/>
          </a:p>
          <a:p>
            <a:pPr marL="342900" lvl="0" indent="-342900" algn="just">
              <a:buFont typeface="Arial" panose="020B0604020202020204" pitchFamily="34" charset="0"/>
              <a:buChar char="•"/>
            </a:pPr>
            <a:r>
              <a:rPr lang="sr-Latn-RS" sz="2000" i="1" dirty="0"/>
              <a:t>Koja će vrsta elektronskih dokaza pokazati da postoje računi u zemlji B</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Ima li prostora za javno–privatnu saradnju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se radnje tražiti od zemlje B i kako</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Šta treba uraditi sa informacijama o računima u zemlji C</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se radnje tražiti od zemlje C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radnje treba tražiti od zemlje A?</a:t>
            </a:r>
            <a:endParaRPr lang="en-US" sz="2000" dirty="0"/>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855242"/>
            <a:ext cx="5546804" cy="5663089"/>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sr-Latn-RS" sz="2400" b="1" dirty="0" smtClean="0">
                <a:solidFill>
                  <a:srgbClr val="FF0000"/>
                </a:solidFill>
                <a:ea typeface="ＭＳ Ｐゴシック" pitchFamily="34" charset="-128"/>
              </a:rPr>
              <a:t>Pitanja za grupu br. 4</a:t>
            </a:r>
            <a:r>
              <a:rPr lang="en-GB" sz="2400" b="1" dirty="0" smtClean="0">
                <a:solidFill>
                  <a:srgbClr val="FF0000"/>
                </a:solidFill>
                <a:ea typeface="ＭＳ Ｐゴシック" pitchFamily="34" charset="-128"/>
              </a:rPr>
              <a:t>:</a:t>
            </a:r>
            <a:endParaRPr lang="en-GB" sz="2400" b="1" dirty="0">
              <a:solidFill>
                <a:srgbClr val="FF0000"/>
              </a:solidFill>
              <a:ea typeface="ＭＳ Ｐゴシック" pitchFamily="34" charset="-128"/>
            </a:endParaRPr>
          </a:p>
          <a:p>
            <a:pPr marL="342900" lvl="0" indent="-342900" algn="just" fontAlgn="base">
              <a:spcBef>
                <a:spcPct val="0"/>
              </a:spcBef>
              <a:spcAft>
                <a:spcPct val="0"/>
              </a:spcAft>
              <a:buFont typeface="Wingdings" pitchFamily="2" charset="2"/>
              <a:buChar char="Ø"/>
            </a:pPr>
            <a:endParaRPr lang="en-GB" sz="2000" b="1" dirty="0">
              <a:solidFill>
                <a:prstClr val="black"/>
              </a:solidFill>
              <a:ea typeface="ＭＳ Ｐゴシック" pitchFamily="34" charset="-128"/>
            </a:endParaRPr>
          </a:p>
          <a:p>
            <a:pPr marL="342900" lvl="0" indent="-342900" algn="just">
              <a:buFont typeface="Arial" panose="020B0604020202020204" pitchFamily="34" charset="0"/>
              <a:buChar char="•"/>
            </a:pPr>
            <a:r>
              <a:rPr lang="sr-Latn-RS" sz="2000" i="1" dirty="0"/>
              <a:t>Koja će se vrsta elektronskih dokaza sada tražiti od zemlje B</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Ima li ponovo prostora za javno–privatnu saradnju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U kom će se smeru sada odvijati istraga u zemlji A</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radnje biti preduzete u zemlji A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Društveni mediji i VOIP kao dokaz</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radnje treba tražiti od zemlje E?</a:t>
            </a:r>
            <a:endParaRPr lang="en-US" sz="2000" dirty="0"/>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sp>
        <p:nvSpPr>
          <p:cNvPr id="4" name="Text Placeholder 3"/>
          <p:cNvSpPr>
            <a:spLocks noGrp="1"/>
          </p:cNvSpPr>
          <p:nvPr>
            <p:ph type="body" sz="quarter" idx="11"/>
          </p:nvPr>
        </p:nvSpPr>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sp>
        <p:nvSpPr>
          <p:cNvPr id="4" name="Text Placeholder 3"/>
          <p:cNvSpPr>
            <a:spLocks noGrp="1"/>
          </p:cNvSpPr>
          <p:nvPr>
            <p:ph type="body" sz="quarter" idx="11"/>
          </p:nvPr>
        </p:nvSpPr>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sp>
        <p:nvSpPr>
          <p:cNvPr id="3" name="TextBox 2"/>
          <p:cNvSpPr txBox="1"/>
          <p:nvPr/>
        </p:nvSpPr>
        <p:spPr>
          <a:xfrm>
            <a:off x="2160563" y="3503220"/>
            <a:ext cx="4822874" cy="769441"/>
          </a:xfrm>
          <a:prstGeom prst="rect">
            <a:avLst/>
          </a:prstGeom>
          <a:noFill/>
        </p:spPr>
        <p:txBody>
          <a:bodyPr wrap="square" rtlCol="0">
            <a:spAutoFit/>
          </a:bodyPr>
          <a:lstStyle/>
          <a:p>
            <a:pPr algn="ctr"/>
            <a:r>
              <a:rPr lang="sr-Latn-RS" sz="4400" b="1" dirty="0" err="1" smtClean="0"/>
              <a:t>Prionimo</a:t>
            </a:r>
            <a:r>
              <a:rPr lang="sr-Latn-RS" sz="4400" b="1" dirty="0" smtClean="0"/>
              <a:t> na posao.</a:t>
            </a:r>
            <a:endParaRPr lang="en-US" sz="4400" b="1" dirty="0"/>
          </a:p>
        </p:txBody>
      </p:sp>
    </p:spTree>
    <p:extLst>
      <p:ext uri="{BB962C8B-B14F-4D97-AF65-F5344CB8AC3E}">
        <p14:creationId xmlns:p14="http://schemas.microsoft.com/office/powerpoint/2010/main"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sp>
        <p:nvSpPr>
          <p:cNvPr id="13" name="Rectangle 12"/>
          <p:cNvSpPr/>
          <p:nvPr/>
        </p:nvSpPr>
        <p:spPr>
          <a:xfrm>
            <a:off x="595423" y="3913633"/>
            <a:ext cx="4572000" cy="1323439"/>
          </a:xfrm>
          <a:prstGeom prst="rect">
            <a:avLst/>
          </a:prstGeom>
        </p:spPr>
        <p:txBody>
          <a:bodyPr>
            <a:spAutoFit/>
          </a:bodyPr>
          <a:lstStyle/>
          <a:p>
            <a:r>
              <a:rPr lang="sr-Latn-RS" sz="4000" b="1" dirty="0" smtClean="0">
                <a:latin typeface="+mj-lt"/>
              </a:rPr>
              <a:t>Deo četiri</a:t>
            </a:r>
            <a:r>
              <a:rPr lang="en-US" sz="4000" b="1" dirty="0">
                <a:latin typeface="+mj-lt"/>
              </a:rPr>
              <a:t/>
            </a:r>
            <a:br>
              <a:rPr lang="en-US" sz="4000" b="1" dirty="0">
                <a:latin typeface="+mj-lt"/>
              </a:rPr>
            </a:br>
            <a:r>
              <a:rPr lang="sr-Latn-RS" sz="4000" b="1" dirty="0" smtClean="0">
                <a:latin typeface="+mj-lt"/>
              </a:rPr>
              <a:t>Grupni izveštaj</a:t>
            </a:r>
            <a:endParaRPr lang="en-US" sz="4000" b="1" dirty="0">
              <a:latin typeface="+mj-lt"/>
            </a:endParaRPr>
          </a:p>
        </p:txBody>
      </p:sp>
    </p:spTree>
    <p:extLst>
      <p:ext uri="{BB962C8B-B14F-4D97-AF65-F5344CB8AC3E}">
        <p14:creationId xmlns:p14="http://schemas.microsoft.com/office/powerpoint/2010/main"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Ciljevi sesije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5021055"/>
          </a:xfrm>
          <a:prstGeom prst="rect">
            <a:avLst/>
          </a:prstGeom>
        </p:spPr>
        <p:txBody>
          <a:bodyPr wrap="square">
            <a:spAutoFit/>
          </a:bodyPr>
          <a:lstStyle/>
          <a:p>
            <a:pPr marL="342900" lvl="0" indent="-342900" algn="just">
              <a:lnSpc>
                <a:spcPct val="150000"/>
              </a:lnSpc>
              <a:buFont typeface="Arial" panose="020B0604020202020204" pitchFamily="34" charset="0"/>
              <a:buChar char="•"/>
            </a:pPr>
            <a:r>
              <a:rPr lang="sr-Latn-RS" sz="2400" dirty="0"/>
              <a:t>Analizirati sinopsis studije slučaja u grupnom radnom okruženju</a:t>
            </a:r>
            <a:endParaRPr lang="en-US" sz="2400" dirty="0"/>
          </a:p>
          <a:p>
            <a:pPr marL="342900" lvl="0" indent="-342900" algn="just">
              <a:lnSpc>
                <a:spcPct val="150000"/>
              </a:lnSpc>
              <a:buFont typeface="Arial" panose="020B0604020202020204" pitchFamily="34" charset="0"/>
              <a:buChar char="•"/>
            </a:pPr>
            <a:r>
              <a:rPr lang="sr-Latn-RS" sz="2400" dirty="0"/>
              <a:t>Primeniti u studiji slučaja znanje stečeno kroz Osnovnu </a:t>
            </a:r>
            <a:r>
              <a:rPr lang="sr-Latn-RS" sz="2400" dirty="0" err="1"/>
              <a:t>pravosudnu</a:t>
            </a:r>
            <a:r>
              <a:rPr lang="sr-Latn-RS" sz="2400" dirty="0"/>
              <a:t> obuku o </a:t>
            </a:r>
            <a:r>
              <a:rPr lang="sr-Latn-RS" sz="2400" dirty="0" err="1"/>
              <a:t>visokotehnološkom</a:t>
            </a:r>
            <a:r>
              <a:rPr lang="sr-Latn-RS" sz="2400" dirty="0"/>
              <a:t> kriminalu </a:t>
            </a:r>
            <a:endParaRPr lang="en-US" sz="2400" dirty="0"/>
          </a:p>
          <a:p>
            <a:pPr marL="342900" lvl="0" indent="-342900" algn="just">
              <a:lnSpc>
                <a:spcPct val="150000"/>
              </a:lnSpc>
              <a:buFont typeface="Arial" panose="020B0604020202020204" pitchFamily="34" charset="0"/>
              <a:buChar char="•"/>
            </a:pPr>
            <a:r>
              <a:rPr lang="sr-Latn-RS" sz="2400" dirty="0"/>
              <a:t>Podneti izveštaj o zaključcima studije slučaja </a:t>
            </a:r>
            <a:endParaRPr lang="en-US" sz="2400" dirty="0"/>
          </a:p>
          <a:p>
            <a:pPr marL="342900" lvl="0" indent="-342900" algn="just">
              <a:lnSpc>
                <a:spcPct val="150000"/>
              </a:lnSpc>
              <a:buFont typeface="Arial" panose="020B0604020202020204" pitchFamily="34" charset="0"/>
              <a:buChar char="•"/>
            </a:pPr>
            <a:r>
              <a:rPr lang="sr-Latn-RS" sz="2400" dirty="0"/>
              <a:t>Razumeti šta bi trebalo da bude sledeći korak u smislu razvoja veština</a:t>
            </a:r>
            <a:endParaRPr lang="en-US"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r>
              <a:rPr lang="en-GB" sz="3200" cap="none" dirty="0">
                <a:solidFill>
                  <a:prstClr val="black"/>
                </a:solidFill>
                <a:latin typeface="Arial" pitchFamily="34" charset="0"/>
                <a:ea typeface="ＭＳ Ｐゴシック" pitchFamily="34" charset="-128"/>
                <a:cs typeface="+mn-cs"/>
              </a:rPr>
              <a:t/>
            </a:r>
            <a:br>
              <a:rPr lang="en-GB" sz="3200" cap="none" dirty="0">
                <a:solidFill>
                  <a:prstClr val="black"/>
                </a:solidFill>
                <a:latin typeface="Arial" pitchFamily="34" charset="0"/>
                <a:ea typeface="ＭＳ Ｐゴシック" pitchFamily="34" charset="-128"/>
                <a:cs typeface="+mn-cs"/>
              </a:rPr>
            </a:br>
            <a:endParaRPr lang="en-US" dirty="0"/>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graphicFrame>
        <p:nvGraphicFramePr>
          <p:cNvPr id="5" name="Diagram 4">
            <a:extLst>
              <a:ext uri="{FF2B5EF4-FFF2-40B4-BE49-F238E27FC236}">
                <a16:creationId xmlns:a16="http://schemas.microsoft.com/office/drawing/2014/main" xmlns="" id="{8DC8448A-50C6-47D4-949D-D903CF333351}"/>
              </a:ext>
            </a:extLst>
          </p:cNvPr>
          <p:cNvGraphicFramePr/>
          <p:nvPr>
            <p:extLst>
              <p:ext uri="{D42A27DB-BD31-4B8C-83A1-F6EECF244321}">
                <p14:modId xmlns:p14="http://schemas.microsoft.com/office/powerpoint/2010/main" val="2202777186"/>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sp>
        <p:nvSpPr>
          <p:cNvPr id="4" name="Text Placeholder 3"/>
          <p:cNvSpPr>
            <a:spLocks noGrp="1"/>
          </p:cNvSpPr>
          <p:nvPr>
            <p:ph type="body" sz="quarter" idx="11"/>
          </p:nvPr>
        </p:nvSpPr>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endParaRPr lang="en-GB" dirty="0"/>
          </a:p>
        </p:txBody>
      </p:sp>
      <p:sp>
        <p:nvSpPr>
          <p:cNvPr id="6" name="Text Placeholder 5"/>
          <p:cNvSpPr>
            <a:spLocks noGrp="1"/>
          </p:cNvSpPr>
          <p:nvPr>
            <p:ph type="body" sz="quarter" idx="11"/>
          </p:nvPr>
        </p:nvSpPr>
        <p:spPr/>
        <p:txBody>
          <a:bodyPr>
            <a:normAutofit lnSpcReduction="10000"/>
          </a:bodyPr>
          <a:lstStyle/>
          <a:p>
            <a:r>
              <a:rPr lang="sr-Latn-RS" dirty="0" smtClean="0"/>
              <a:t>Izgradnja veština za borbu protiv </a:t>
            </a:r>
            <a:r>
              <a:rPr lang="sr-Latn-RS" dirty="0" err="1" smtClean="0"/>
              <a:t>visokotehnološkog</a:t>
            </a:r>
            <a:r>
              <a:rPr lang="sr-Latn-RS" dirty="0" smtClean="0"/>
              <a:t> kriminala</a:t>
            </a:r>
            <a:endParaRPr lang="en-US" dirty="0"/>
          </a:p>
        </p:txBody>
      </p:sp>
      <p:sp>
        <p:nvSpPr>
          <p:cNvPr id="9" name="Rectangle 8"/>
          <p:cNvSpPr/>
          <p:nvPr/>
        </p:nvSpPr>
        <p:spPr>
          <a:xfrm>
            <a:off x="595423" y="3913633"/>
            <a:ext cx="4572000" cy="1323439"/>
          </a:xfrm>
          <a:prstGeom prst="rect">
            <a:avLst/>
          </a:prstGeom>
        </p:spPr>
        <p:txBody>
          <a:bodyPr>
            <a:spAutoFit/>
          </a:bodyPr>
          <a:lstStyle/>
          <a:p>
            <a:r>
              <a:rPr lang="sr-Latn-RS" sz="4000" b="1" dirty="0" smtClean="0">
                <a:latin typeface="+mj-lt"/>
              </a:rPr>
              <a:t>Deo pet</a:t>
            </a:r>
            <a:r>
              <a:rPr lang="en-US" sz="4000" b="1" dirty="0">
                <a:latin typeface="+mj-lt"/>
              </a:rPr>
              <a:t/>
            </a:r>
            <a:br>
              <a:rPr lang="en-US" sz="4000" b="1" dirty="0">
                <a:latin typeface="+mj-lt"/>
              </a:rPr>
            </a:br>
            <a:r>
              <a:rPr lang="sr-Latn-RS" sz="4000" b="1" dirty="0" smtClean="0">
                <a:latin typeface="+mj-lt"/>
              </a:rPr>
              <a:t>Zaključci</a:t>
            </a:r>
            <a:endParaRPr lang="en-US" sz="4000" b="1" dirty="0">
              <a:latin typeface="+mj-lt"/>
            </a:endParaRPr>
          </a:p>
        </p:txBody>
      </p:sp>
    </p:spTree>
    <p:extLst>
      <p:ext uri="{BB962C8B-B14F-4D97-AF65-F5344CB8AC3E}">
        <p14:creationId xmlns:p14="http://schemas.microsoft.com/office/powerpoint/2010/main"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endParaRPr lang="en-GB" dirty="0"/>
          </a:p>
        </p:txBody>
      </p:sp>
      <p:sp>
        <p:nvSpPr>
          <p:cNvPr id="5" name="Text Placeholder 4"/>
          <p:cNvSpPr>
            <a:spLocks noGrp="1"/>
          </p:cNvSpPr>
          <p:nvPr>
            <p:ph type="body" sz="quarter" idx="11"/>
          </p:nvPr>
        </p:nvSpPr>
        <p:spPr/>
        <p:txBody>
          <a:bodyPr>
            <a:normAutofit lnSpcReduction="10000"/>
          </a:bodyPr>
          <a:lstStyle/>
          <a:p>
            <a:endParaRPr lang="en-GB" b="1" dirty="0" smtClean="0">
              <a:ea typeface="ＭＳ Ｐゴシック" pitchFamily="34" charset="-128"/>
            </a:endParaRPr>
          </a:p>
          <a:p>
            <a:r>
              <a:rPr lang="sr-Latn-RS" dirty="0" smtClean="0">
                <a:latin typeface="Verdana" panose="020B0604030504040204" pitchFamily="34" charset="0"/>
                <a:ea typeface="Verdana" panose="020B0604030504040204" pitchFamily="34" charset="0"/>
              </a:rPr>
              <a:t>Ciljevi sesije</a:t>
            </a:r>
            <a:endParaRPr lang="en-GB" dirty="0">
              <a:latin typeface="Verdana" panose="020B0604030504040204" pitchFamily="34" charset="0"/>
              <a:ea typeface="Verdana" panose="020B0604030504040204" pitchFamily="34" charset="0"/>
            </a:endParaRPr>
          </a:p>
          <a:p>
            <a:endParaRPr lang="en-US" dirty="0"/>
          </a:p>
        </p:txBody>
      </p:sp>
      <p:sp>
        <p:nvSpPr>
          <p:cNvPr id="6" name="Rectangle 5">
            <a:extLst>
              <a:ext uri="{FF2B5EF4-FFF2-40B4-BE49-F238E27FC236}">
                <a16:creationId xmlns:a16="http://schemas.microsoft.com/office/drawing/2014/main" xmlns="" id="{7FA81925-418B-D44C-9255-2AEBBFBC0ADA}"/>
              </a:ext>
            </a:extLst>
          </p:cNvPr>
          <p:cNvSpPr/>
          <p:nvPr/>
        </p:nvSpPr>
        <p:spPr>
          <a:xfrm>
            <a:off x="253218" y="1781632"/>
            <a:ext cx="4677508" cy="3108543"/>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i="1" dirty="0"/>
              <a:t>Analizirati sinopsis studije slučaja u grupnom radnom okruženju</a:t>
            </a:r>
            <a:endParaRPr lang="en-US" sz="2000" dirty="0"/>
          </a:p>
          <a:p>
            <a:pPr marL="342900" lvl="0" indent="-342900">
              <a:buFont typeface="Arial" panose="020B0604020202020204" pitchFamily="34" charset="0"/>
              <a:buChar char="•"/>
            </a:pPr>
            <a:r>
              <a:rPr lang="sr-Latn-RS" sz="2000" i="1" dirty="0"/>
              <a:t>Primeniti u studiji slučaja znanje stečeno kroz osnovnu </a:t>
            </a:r>
            <a:r>
              <a:rPr lang="sr-Latn-RS" sz="2000" i="1" dirty="0" err="1"/>
              <a:t>pravosudnu</a:t>
            </a:r>
            <a:r>
              <a:rPr lang="sr-Latn-RS" sz="2000" i="1" dirty="0"/>
              <a:t> obuku o </a:t>
            </a:r>
            <a:r>
              <a:rPr lang="sr-Latn-RS" sz="2000" i="1" dirty="0" err="1"/>
              <a:t>visokotehnološkom</a:t>
            </a:r>
            <a:r>
              <a:rPr lang="sr-Latn-RS" sz="2000" i="1" dirty="0"/>
              <a:t> kriminalu </a:t>
            </a:r>
            <a:endParaRPr lang="en-US" sz="2000" dirty="0"/>
          </a:p>
          <a:p>
            <a:pPr marL="342900" lvl="0" indent="-342900">
              <a:buFont typeface="Arial" panose="020B0604020202020204" pitchFamily="34" charset="0"/>
              <a:buChar char="•"/>
            </a:pPr>
            <a:r>
              <a:rPr lang="sr-Latn-RS" sz="2000" i="1" dirty="0"/>
              <a:t>Podneti izveštaj o zaključcima studije slučaja </a:t>
            </a:r>
            <a:endParaRPr lang="en-US" sz="2000" dirty="0"/>
          </a:p>
          <a:p>
            <a:pPr marL="342900" lvl="0" indent="-342900">
              <a:buFont typeface="Arial" panose="020B0604020202020204" pitchFamily="34" charset="0"/>
              <a:buChar char="•"/>
            </a:pPr>
            <a:r>
              <a:rPr lang="sr-Latn-RS" sz="2000" i="1" dirty="0"/>
              <a:t>Razumeti šta bi trebalo da bude sledeći korak u smislu razvoja veština</a:t>
            </a:r>
            <a:endParaRPr lang="en-US" sz="2000" dirty="0"/>
          </a:p>
        </p:txBody>
      </p:sp>
      <p:pic>
        <p:nvPicPr>
          <p:cNvPr id="7" name="Picture 6">
            <a:extLst>
              <a:ext uri="{FF2B5EF4-FFF2-40B4-BE49-F238E27FC236}">
                <a16:creationId xmlns:a16="http://schemas.microsoft.com/office/drawing/2014/main" xmlns=""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endParaRPr lang="en-US"/>
          </a:p>
        </p:txBody>
      </p:sp>
      <p:sp>
        <p:nvSpPr>
          <p:cNvPr id="4" name="Text Placeholder 3"/>
          <p:cNvSpPr>
            <a:spLocks noGrp="1"/>
          </p:cNvSpPr>
          <p:nvPr>
            <p:ph type="body" sz="quarter" idx="11"/>
          </p:nvPr>
        </p:nvSpPr>
        <p:spPr>
          <a:xfrm>
            <a:off x="1448791" y="0"/>
            <a:ext cx="7695210" cy="1035050"/>
          </a:xfrm>
        </p:spPr>
        <p:txBody>
          <a:bodyPr/>
          <a:lstStyle/>
          <a:p>
            <a:r>
              <a:rPr lang="sr-Latn-RS" dirty="0" smtClean="0">
                <a:latin typeface="Verdana" panose="020B0604030504040204" pitchFamily="34" charset="0"/>
                <a:ea typeface="Verdana" panose="020B0604030504040204" pitchFamily="34" charset="0"/>
              </a:rPr>
              <a:t>Izgradnja veština za borbu protiv </a:t>
            </a:r>
            <a:r>
              <a:rPr lang="sr-Latn-RS" dirty="0" err="1" smtClean="0">
                <a:latin typeface="Verdana" panose="020B0604030504040204" pitchFamily="34" charset="0"/>
                <a:ea typeface="Verdana" panose="020B0604030504040204" pitchFamily="34" charset="0"/>
              </a:rPr>
              <a:t>visokotehnološkog</a:t>
            </a:r>
            <a:r>
              <a:rPr lang="sr-Latn-RS" dirty="0" smtClean="0">
                <a:latin typeface="Verdana" panose="020B0604030504040204" pitchFamily="34" charset="0"/>
                <a:ea typeface="Verdana" panose="020B0604030504040204" pitchFamily="34" charset="0"/>
              </a:rPr>
              <a:t> kriminala</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Izgradnja veština za borbu protiv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cs typeface="ＭＳ Ｐゴシック"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89529"/>
          </a:xfrm>
          <a:prstGeom prst="rect">
            <a:avLst/>
          </a:prstGeom>
        </p:spPr>
        <p:txBody>
          <a:bodyPr wrap="square">
            <a:spAutoFit/>
          </a:bodyPr>
          <a:lstStyle/>
          <a:p>
            <a:pPr>
              <a:lnSpc>
                <a:spcPct val="80000"/>
              </a:lnSpc>
            </a:pPr>
            <a:r>
              <a:rPr lang="sr-Latn-RS" sz="4000" b="1" dirty="0" smtClean="0">
                <a:latin typeface="+mj-lt"/>
                <a:ea typeface="+mj-ea"/>
                <a:cs typeface="+mj-cs"/>
              </a:rPr>
              <a:t>Deo jedan</a:t>
            </a:r>
          </a:p>
          <a:p>
            <a:pPr>
              <a:lnSpc>
                <a:spcPct val="80000"/>
              </a:lnSpc>
            </a:pPr>
            <a:r>
              <a:rPr lang="sr-Latn-RS" sz="4000" b="1" dirty="0" smtClean="0">
                <a:latin typeface="+mj-lt"/>
                <a:ea typeface="+mj-ea"/>
                <a:cs typeface="+mj-cs"/>
              </a:rPr>
              <a:t>Uvod</a:t>
            </a:r>
            <a:endParaRPr lang="en-GB" sz="4000" b="1" dirty="0">
              <a:latin typeface="+mj-lt"/>
              <a:ea typeface="+mj-ea"/>
              <a:cs typeface="+mj-cs"/>
            </a:endParaRPr>
          </a:p>
        </p:txBody>
      </p:sp>
    </p:spTree>
    <p:extLst>
      <p:ext uri="{BB962C8B-B14F-4D97-AF65-F5344CB8AC3E}">
        <p14:creationId xmlns:p14="http://schemas.microsoft.com/office/powerpoint/2010/main"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Uvod</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110912" y="1419447"/>
            <a:ext cx="4572000" cy="4708981"/>
          </a:xfrm>
          <a:prstGeom prst="rect">
            <a:avLst/>
          </a:prstGeom>
        </p:spPr>
        <p:txBody>
          <a:bodyPr>
            <a:spAutoFit/>
          </a:bodyPr>
          <a:lstStyle/>
          <a:p>
            <a:pPr marL="342900" lvl="0" indent="-342900">
              <a:buFont typeface="Wingdings" panose="05000000000000000000" pitchFamily="2" charset="2"/>
              <a:buChar char="Ø"/>
            </a:pPr>
            <a:r>
              <a:rPr lang="sr-Latn-RS" sz="2000" b="1" dirty="0"/>
              <a:t>Do sada smo se upoznali sa:</a:t>
            </a:r>
            <a:endParaRPr lang="en-US" sz="2000" dirty="0"/>
          </a:p>
          <a:p>
            <a:pPr marL="342900" lvl="0" indent="-342900">
              <a:buFont typeface="Wingdings" panose="05000000000000000000" pitchFamily="2" charset="2"/>
              <a:buChar char="ü"/>
            </a:pPr>
            <a:r>
              <a:rPr lang="sr-Latn-RS" sz="2000" i="1" dirty="0"/>
              <a:t>Osnovama interneta</a:t>
            </a:r>
            <a:endParaRPr lang="en-US" sz="2000" dirty="0"/>
          </a:p>
          <a:p>
            <a:pPr marL="342900" lvl="0" indent="-342900">
              <a:buFont typeface="Wingdings" panose="05000000000000000000" pitchFamily="2" charset="2"/>
              <a:buChar char="ü"/>
            </a:pPr>
            <a:r>
              <a:rPr lang="sr-Latn-RS" sz="2000" i="1" dirty="0"/>
              <a:t>Osnovama </a:t>
            </a:r>
            <a:r>
              <a:rPr lang="sr-Latn-RS" sz="2000" i="1" dirty="0" err="1"/>
              <a:t>visokotehnološkog</a:t>
            </a:r>
            <a:r>
              <a:rPr lang="sr-Latn-RS" sz="2000" i="1" dirty="0"/>
              <a:t> kriminala</a:t>
            </a:r>
            <a:endParaRPr lang="en-US" sz="2000" dirty="0"/>
          </a:p>
          <a:p>
            <a:pPr marL="342900" lvl="0" indent="-342900">
              <a:buFont typeface="Wingdings" panose="05000000000000000000" pitchFamily="2" charset="2"/>
              <a:buChar char="ü"/>
            </a:pPr>
            <a:r>
              <a:rPr lang="sr-Latn-RS" sz="2000" i="1" dirty="0"/>
              <a:t>Osnovama elektronskih dokaza</a:t>
            </a:r>
            <a:endParaRPr lang="en-US" sz="2000" dirty="0"/>
          </a:p>
          <a:p>
            <a:pPr marL="342900" lvl="0" indent="-342900">
              <a:buFont typeface="Wingdings" panose="05000000000000000000" pitchFamily="2" charset="2"/>
              <a:buChar char="Ø"/>
            </a:pPr>
            <a:r>
              <a:rPr lang="sr-Latn-RS" sz="2000" b="1" dirty="0"/>
              <a:t>Naučili smo o </a:t>
            </a:r>
            <a:r>
              <a:rPr lang="sr-Latn-RS" sz="2000" b="1" dirty="0" err="1"/>
              <a:t>visokotehnološkom</a:t>
            </a:r>
            <a:r>
              <a:rPr lang="sr-Latn-RS" sz="2000" b="1" dirty="0"/>
              <a:t> kriminalu:</a:t>
            </a:r>
            <a:endParaRPr lang="en-US" sz="2000" dirty="0"/>
          </a:p>
          <a:p>
            <a:pPr marL="342900" lvl="0" indent="-342900">
              <a:buFont typeface="Wingdings" panose="05000000000000000000" pitchFamily="2" charset="2"/>
              <a:buChar char="ü"/>
            </a:pPr>
            <a:r>
              <a:rPr lang="sr-Latn-RS" sz="2000" i="1" dirty="0"/>
              <a:t>Materijalno pravo</a:t>
            </a:r>
            <a:endParaRPr lang="en-US" sz="2000" dirty="0"/>
          </a:p>
          <a:p>
            <a:pPr marL="342900" lvl="0" indent="-342900">
              <a:buFont typeface="Wingdings" panose="05000000000000000000" pitchFamily="2" charset="2"/>
              <a:buChar char="ü"/>
            </a:pPr>
            <a:r>
              <a:rPr lang="sr-Latn-RS" sz="2000" i="1" dirty="0"/>
              <a:t>Procesno pravo</a:t>
            </a:r>
            <a:endParaRPr lang="en-US" sz="2000" dirty="0"/>
          </a:p>
          <a:p>
            <a:pPr marL="342900" lvl="0" indent="-342900">
              <a:buFont typeface="Wingdings" panose="05000000000000000000" pitchFamily="2" charset="2"/>
              <a:buChar char="ü"/>
            </a:pPr>
            <a:r>
              <a:rPr lang="sr-Latn-RS" sz="2000" i="1" dirty="0"/>
              <a:t>Odredbe o uzajamnoj pravnoj pomoći i osnovama prakse</a:t>
            </a:r>
            <a:endParaRPr lang="en-US" sz="2000" dirty="0"/>
          </a:p>
          <a:p>
            <a:pPr marL="342900" lvl="0" indent="-342900">
              <a:buFont typeface="Wingdings" panose="05000000000000000000" pitchFamily="2" charset="2"/>
              <a:buChar char="Ø"/>
            </a:pPr>
            <a:r>
              <a:rPr lang="sr-Latn-RS" sz="2000" b="1" dirty="0"/>
              <a:t>Shvatili smo</a:t>
            </a:r>
            <a:r>
              <a:rPr lang="sr-Latn-RS" sz="2000" dirty="0"/>
              <a:t>:</a:t>
            </a:r>
            <a:endParaRPr lang="en-US" sz="2000" dirty="0"/>
          </a:p>
          <a:p>
            <a:pPr marL="342900" lvl="0" indent="-342900">
              <a:buFont typeface="Wingdings" panose="05000000000000000000" pitchFamily="2" charset="2"/>
              <a:buChar char="Ø"/>
            </a:pPr>
            <a:r>
              <a:rPr lang="sr-Latn-RS" sz="2000" i="1" dirty="0"/>
              <a:t>Istražna načela u oblasti </a:t>
            </a:r>
            <a:r>
              <a:rPr lang="sr-Latn-RS" sz="2000" i="1" dirty="0" err="1"/>
              <a:t>visokotehnološkog</a:t>
            </a:r>
            <a:r>
              <a:rPr lang="sr-Latn-RS" sz="2000" i="1" dirty="0"/>
              <a:t> kriminala</a:t>
            </a:r>
            <a:endParaRPr lang="en-US" sz="2000" dirty="0"/>
          </a:p>
          <a:p>
            <a:pPr marL="342900" indent="-342900">
              <a:buFont typeface="Wingdings" panose="05000000000000000000" pitchFamily="2" charset="2"/>
              <a:buChar char="Ø"/>
            </a:pPr>
            <a:r>
              <a:rPr lang="sr-Latn-RS" sz="2000" i="1" dirty="0"/>
              <a:t>Mogućnosti domaćeg prava</a:t>
            </a:r>
            <a:endParaRPr lang="en-GB" sz="2000" i="1" dirty="0"/>
          </a:p>
        </p:txBody>
      </p:sp>
      <p:pic>
        <p:nvPicPr>
          <p:cNvPr id="9" name="Picture 8">
            <a:extLst>
              <a:ext uri="{FF2B5EF4-FFF2-40B4-BE49-F238E27FC236}">
                <a16:creationId xmlns:a16="http://schemas.microsoft.com/office/drawing/2014/main" xmlns=""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Organi za borbu protiv </a:t>
            </a: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176500" y="1559558"/>
            <a:ext cx="4572000" cy="4732065"/>
          </a:xfrm>
          <a:prstGeom prst="rect">
            <a:avLst/>
          </a:prstGeom>
        </p:spPr>
        <p:txBody>
          <a:bodyPr>
            <a:spAutoFit/>
          </a:bodyPr>
          <a:lstStyle/>
          <a:p>
            <a:pPr algn="just"/>
            <a:r>
              <a:rPr lang="sr-Latn-RS" sz="2050" dirty="0" smtClean="0">
                <a:solidFill>
                  <a:srgbClr val="FF0000"/>
                </a:solidFill>
              </a:rPr>
              <a:t>Sada ćemo primeniti sve to divno novo znanje!</a:t>
            </a:r>
            <a:r>
              <a:rPr lang="en-GB" sz="2050" dirty="0" smtClean="0">
                <a:solidFill>
                  <a:srgbClr val="FF0000"/>
                </a:solidFill>
              </a:rPr>
              <a:t>!</a:t>
            </a:r>
          </a:p>
          <a:p>
            <a:pPr algn="just"/>
            <a:endParaRPr lang="en-GB" sz="2050" dirty="0">
              <a:solidFill>
                <a:srgbClr val="FF0000"/>
              </a:solidFill>
            </a:endParaRPr>
          </a:p>
          <a:p>
            <a:pPr marL="342900" lvl="0" indent="-342900" algn="just">
              <a:buFont typeface="Wingdings" panose="05000000000000000000" pitchFamily="2" charset="2"/>
              <a:buChar char="Ø"/>
            </a:pPr>
            <a:r>
              <a:rPr lang="sr-Latn-RS" sz="2000" dirty="0"/>
              <a:t>Treba da se podelimo u radne grupe od po četiri do pet polaznika</a:t>
            </a:r>
            <a:endParaRPr lang="en-US" sz="2000" dirty="0"/>
          </a:p>
          <a:p>
            <a:pPr marL="342900" lvl="0" indent="-342900" algn="just">
              <a:buFont typeface="Wingdings" panose="05000000000000000000" pitchFamily="2" charset="2"/>
              <a:buChar char="Ø"/>
            </a:pPr>
            <a:r>
              <a:rPr lang="sr-Latn-RS" sz="2000" dirty="0"/>
              <a:t>Polaznici treba da se uključe u svoje grupe </a:t>
            </a:r>
            <a:endParaRPr lang="en-US" sz="2000" dirty="0"/>
          </a:p>
          <a:p>
            <a:pPr marL="342900" lvl="0" indent="-342900" algn="just">
              <a:buFont typeface="Wingdings" panose="05000000000000000000" pitchFamily="2" charset="2"/>
              <a:buChar char="Ø"/>
            </a:pPr>
            <a:r>
              <a:rPr lang="sr-Latn-RS" sz="2000" dirty="0"/>
              <a:t>Svaka grupa će dobiti studiju slučaja kao celinu ili u delovima </a:t>
            </a:r>
            <a:endParaRPr lang="en-US" sz="2000" dirty="0"/>
          </a:p>
          <a:p>
            <a:pPr marL="342900" lvl="0" indent="-342900" algn="just">
              <a:buFont typeface="Wingdings" panose="05000000000000000000" pitchFamily="2" charset="2"/>
              <a:buChar char="Ø"/>
            </a:pPr>
            <a:r>
              <a:rPr lang="sr-Latn-RS" sz="2000" dirty="0"/>
              <a:t>Za analizu slučaja i pripremu izveštaja o slučaju </a:t>
            </a:r>
            <a:r>
              <a:rPr lang="sr-Latn-RS" sz="2000" dirty="0" err="1"/>
              <a:t>namenićemo</a:t>
            </a:r>
            <a:r>
              <a:rPr lang="sr-Latn-RS" sz="2000" dirty="0"/>
              <a:t> 40 i više od 40 minuta</a:t>
            </a:r>
            <a:endParaRPr lang="en-US" sz="2000" dirty="0"/>
          </a:p>
          <a:p>
            <a:pPr marL="342900" lvl="0" indent="-342900" algn="just">
              <a:buFont typeface="Wingdings" panose="05000000000000000000" pitchFamily="2" charset="2"/>
              <a:buChar char="Ø"/>
            </a:pPr>
            <a:r>
              <a:rPr lang="sr-Latn-RS" sz="2000" dirty="0"/>
              <a:t>Izvestilac svake grupe ili cela grupa imaće na raspolaganju 10–15 minuta da predstavi zaključke grupe</a:t>
            </a:r>
            <a:endParaRPr lang="en-US" sz="2000" dirty="0"/>
          </a:p>
        </p:txBody>
      </p:sp>
      <p:pic>
        <p:nvPicPr>
          <p:cNvPr id="8" name="Picture 7">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Uvod</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dirty="0"/>
          </a:p>
        </p:txBody>
      </p:sp>
      <p:pic>
        <p:nvPicPr>
          <p:cNvPr id="7" name="Picture 6">
            <a:extLst>
              <a:ext uri="{FF2B5EF4-FFF2-40B4-BE49-F238E27FC236}">
                <a16:creationId xmlns:a16="http://schemas.microsoft.com/office/drawing/2014/main" xmlns="" id="{9BD740DA-813B-CE40-8F0D-DCE7A7E8F321}"/>
              </a:ext>
            </a:extLst>
          </p:cNvPr>
          <p:cNvPicPr>
            <a:picLocks noChangeAspect="1"/>
          </p:cNvPicPr>
          <p:nvPr/>
        </p:nvPicPr>
        <p:blipFill>
          <a:blip r:embed="rId3"/>
          <a:stretch>
            <a:fillRect/>
          </a:stretch>
        </p:blipFill>
        <p:spPr>
          <a:xfrm>
            <a:off x="1325960" y="1968698"/>
            <a:ext cx="6492079" cy="3414665"/>
          </a:xfrm>
          <a:prstGeom prst="rect">
            <a:avLst/>
          </a:prstGeom>
        </p:spPr>
      </p:pic>
      <p:sp>
        <p:nvSpPr>
          <p:cNvPr id="6" name="Rectangle 5"/>
          <p:cNvSpPr/>
          <p:nvPr/>
        </p:nvSpPr>
        <p:spPr>
          <a:xfrm>
            <a:off x="1325959" y="5448679"/>
            <a:ext cx="6492079" cy="646331"/>
          </a:xfrm>
          <a:prstGeom prst="rect">
            <a:avLst/>
          </a:prstGeom>
        </p:spPr>
        <p:txBody>
          <a:bodyPr wrap="square">
            <a:spAutoFit/>
          </a:bodyPr>
          <a:lstStyle/>
          <a:p>
            <a:pPr algn="ctr"/>
            <a:r>
              <a:rPr lang="sr-Latn-RS" sz="3600" b="1" dirty="0" smtClean="0">
                <a:latin typeface="+mj-lt"/>
              </a:rPr>
              <a:t>DA LI STE SPREMNI?</a:t>
            </a:r>
            <a:endParaRPr lang="en-US" sz="3600" b="1" dirty="0">
              <a:latin typeface="+mj-lt"/>
            </a:endParaRPr>
          </a:p>
        </p:txBody>
      </p:sp>
    </p:spTree>
    <p:extLst>
      <p:ext uri="{BB962C8B-B14F-4D97-AF65-F5344CB8AC3E}">
        <p14:creationId xmlns:p14="http://schemas.microsoft.com/office/powerpoint/2010/main"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34886" y="67958"/>
            <a:ext cx="76091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Izgradnja veština za borbu protiv </a:t>
            </a: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sr-Latn-RS" sz="4000" b="1" dirty="0" smtClean="0">
                <a:latin typeface="+mj-lt"/>
              </a:rPr>
              <a:t>Deo dva</a:t>
            </a:r>
          </a:p>
          <a:p>
            <a:r>
              <a:rPr lang="sr-Latn-RS" sz="4000" b="1" dirty="0" smtClean="0">
                <a:latin typeface="+mj-lt"/>
              </a:rPr>
              <a:t>Studija slučaja</a:t>
            </a:r>
            <a:endParaRPr lang="en-US" sz="4000" b="1" dirty="0">
              <a:latin typeface="+mj-lt"/>
            </a:endParaRPr>
          </a:p>
        </p:txBody>
      </p:sp>
    </p:spTree>
    <p:extLst>
      <p:ext uri="{BB962C8B-B14F-4D97-AF65-F5344CB8AC3E}">
        <p14:creationId xmlns:p14="http://schemas.microsoft.com/office/powerpoint/2010/main"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Ko sam ja</a:t>
            </a:r>
            <a:r>
              <a:rPr lang="en-GB"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Policija u zemlji A počela je da dobija mnogobrojne pritužbe građana o čudnim slučajevima nagradnih igara koje preko društvenih mreža organizuju poznati </a:t>
            </a:r>
            <a:r>
              <a:rPr lang="sr-Latn-RS" i="1" dirty="0" err="1">
                <a:latin typeface="Verdana" panose="020B0604030504040204" pitchFamily="34" charset="0"/>
                <a:ea typeface="Verdana" panose="020B0604030504040204" pitchFamily="34" charset="0"/>
                <a:cs typeface="Verdana" panose="020B0604030504040204" pitchFamily="34" charset="0"/>
              </a:rPr>
              <a:t>brendovi</a:t>
            </a:r>
            <a:r>
              <a:rPr lang="sr-Latn-RS" i="1" dirty="0">
                <a:latin typeface="Verdana" panose="020B0604030504040204" pitchFamily="34" charset="0"/>
                <a:ea typeface="Verdana" panose="020B0604030504040204" pitchFamily="34" charset="0"/>
                <a:cs typeface="Verdana" panose="020B0604030504040204" pitchFamily="34" charset="0"/>
              </a:rPr>
              <a:t> iz različitih trgovinskih oblasti</a:t>
            </a:r>
            <a:r>
              <a:rPr lang="sr-Latn-RS" i="1" dirty="0" smtClean="0">
                <a:latin typeface="Verdana" panose="020B0604030504040204" pitchFamily="34" charset="0"/>
                <a:ea typeface="Verdana" panose="020B0604030504040204" pitchFamily="34" charset="0"/>
                <a:cs typeface="Verdana" panose="020B0604030504040204" pitchFamily="34" charset="0"/>
              </a:rPr>
              <a:t>.</a:t>
            </a:r>
          </a:p>
          <a:p>
            <a:pPr lvl="0" algn="just">
              <a:buFont typeface="Wingdings" panose="05000000000000000000" pitchFamily="2" charset="2"/>
              <a:buChar char="Ø"/>
            </a:pPr>
            <a:endParaRPr lang="en-US" sz="1500" dirty="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Nagrade su različite i teško im je odoleti, kreću se u rasponu od </a:t>
            </a:r>
            <a:r>
              <a:rPr lang="sr-Latn-RS" i="1" dirty="0" err="1">
                <a:latin typeface="Verdana" panose="020B0604030504040204" pitchFamily="34" charset="0"/>
                <a:ea typeface="Verdana" panose="020B0604030504040204" pitchFamily="34" charset="0"/>
                <a:cs typeface="Verdana" panose="020B0604030504040204" pitchFamily="34" charset="0"/>
              </a:rPr>
              <a:t>kupona</a:t>
            </a:r>
            <a:r>
              <a:rPr lang="sr-Latn-RS" i="1" dirty="0">
                <a:latin typeface="Verdana" panose="020B0604030504040204" pitchFamily="34" charset="0"/>
                <a:ea typeface="Verdana" panose="020B0604030504040204" pitchFamily="34" charset="0"/>
                <a:cs typeface="Verdana" panose="020B0604030504040204" pitchFamily="34" charset="0"/>
              </a:rPr>
              <a:t> za veliki popust u prodavnicama do najnovijih mobilnih telefona ili skupih laptopova. </a:t>
            </a:r>
            <a:endParaRPr lang="sr-Latn-RS" i="1" dirty="0" smtClean="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endParaRPr lang="en-US" sz="1500" dirty="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Igre se organizuju na društvenim mrežama tako što na popularnim kanalima za opštu komunikaciju marketinški timovi </a:t>
            </a:r>
            <a:r>
              <a:rPr lang="sr-Latn-RS" i="1" dirty="0" err="1">
                <a:latin typeface="Verdana" panose="020B0604030504040204" pitchFamily="34" charset="0"/>
                <a:ea typeface="Verdana" panose="020B0604030504040204" pitchFamily="34" charset="0"/>
                <a:cs typeface="Verdana" panose="020B0604030504040204" pitchFamily="34" charset="0"/>
              </a:rPr>
              <a:t>brendova</a:t>
            </a:r>
            <a:r>
              <a:rPr lang="sr-Latn-RS" i="1" dirty="0">
                <a:latin typeface="Verdana" panose="020B0604030504040204" pitchFamily="34" charset="0"/>
                <a:ea typeface="Verdana" panose="020B0604030504040204" pitchFamily="34" charset="0"/>
                <a:cs typeface="Verdana" panose="020B0604030504040204" pitchFamily="34" charset="0"/>
              </a:rPr>
              <a:t> postavljaju oglase za igre i navode iznose nagrada, pozivajući sve koji su zainteresovani za učestvovanje da jednim pritiskom na  link odu kanal društvene mreže posvećen toj igri</a:t>
            </a:r>
            <a:r>
              <a:rPr lang="sr-Latn-RS" i="1" dirty="0" smtClean="0">
                <a:latin typeface="Verdana" panose="020B0604030504040204" pitchFamily="34" charset="0"/>
                <a:ea typeface="Verdana" panose="020B0604030504040204" pitchFamily="34" charset="0"/>
                <a:cs typeface="Verdana" panose="020B0604030504040204" pitchFamily="34" charset="0"/>
              </a:rPr>
              <a:t>.</a:t>
            </a:r>
          </a:p>
          <a:p>
            <a:pPr lvl="0" algn="just">
              <a:buFont typeface="Wingdings" panose="05000000000000000000" pitchFamily="2" charset="2"/>
              <a:buChar char="Ø"/>
            </a:pPr>
            <a:endParaRPr lang="en-US" sz="1500" dirty="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Stotine, pa čak i hiljade ljude odazovu se tom pozivu i svi oni preko tog linka počinju da učestvuju u igri</a:t>
            </a:r>
            <a:r>
              <a:rPr lang="sr-Latn-RS" i="1" dirty="0" smtClean="0">
                <a:latin typeface="Verdana" panose="020B0604030504040204" pitchFamily="34" charset="0"/>
                <a:ea typeface="Verdana" panose="020B0604030504040204" pitchFamily="34" charset="0"/>
                <a:cs typeface="Verdana" panose="020B0604030504040204" pitchFamily="34" charset="0"/>
              </a:rPr>
              <a:t>.</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9</a:t>
            </a:fld>
            <a:endParaRPr lang="en-GB" dirty="0"/>
          </a:p>
        </p:txBody>
      </p:sp>
    </p:spTree>
    <p:extLst>
      <p:ext uri="{BB962C8B-B14F-4D97-AF65-F5344CB8AC3E}">
        <p14:creationId xmlns:p14="http://schemas.microsoft.com/office/powerpoint/2010/main"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1429</TotalTime>
  <Words>3482</Words>
  <Application>Microsoft Office PowerPoint</Application>
  <PresentationFormat>On-screen Show (4:3)</PresentationFormat>
  <Paragraphs>355</Paragraphs>
  <Slides>34</Slides>
  <Notes>29</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211</cp:revision>
  <dcterms:created xsi:type="dcterms:W3CDTF">2020-10-07T11:36:01Z</dcterms:created>
  <dcterms:modified xsi:type="dcterms:W3CDTF">2021-04-02T20:32:47Z</dcterms:modified>
</cp:coreProperties>
</file>